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3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1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8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5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5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D409-1E28-4D87-8DB4-A280C2146037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FA5E-247D-46E9-83E7-C708D5837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5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IMPACT Conjunction and </a:t>
            </a:r>
            <a:r>
              <a:rPr lang="en-US" dirty="0" err="1" smtClean="0"/>
              <a:t>Sidelobe</a:t>
            </a:r>
            <a:r>
              <a:rPr lang="en-US" dirty="0" smtClean="0"/>
              <a:t> Operations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Janet Luhmann, Dave Curtis, Peter Schroeder, Dick Mewaldt and the IMPACT Team</a:t>
            </a:r>
          </a:p>
          <a:p>
            <a:r>
              <a:rPr lang="en-US" dirty="0" smtClean="0"/>
              <a:t>July 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6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34177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Farside</a:t>
            </a:r>
            <a:r>
              <a:rPr lang="en-US" sz="2400" b="1" dirty="0" smtClean="0"/>
              <a:t> science with </a:t>
            </a:r>
            <a:r>
              <a:rPr lang="en-US" sz="2400" b="1" dirty="0" err="1" smtClean="0"/>
              <a:t>sidelobe</a:t>
            </a:r>
            <a:r>
              <a:rPr lang="en-US" sz="2400" b="1" dirty="0" smtClean="0"/>
              <a:t> and SSR IMPACT data (continued)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-Further SEP event longitudinal spread information</a:t>
            </a:r>
          </a:p>
          <a:p>
            <a:r>
              <a:rPr lang="en-US" sz="2400" b="1" dirty="0" smtClean="0"/>
              <a:t>(the topic of an LWS Science Focus) will be obtained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-Trends in interplanetary magnetic field, ICME and SEP events in</a:t>
            </a:r>
          </a:p>
          <a:p>
            <a:r>
              <a:rPr lang="en-US" sz="2400" b="1" dirty="0" smtClean="0"/>
              <a:t>this unusual solar cycle will be tracked as solar activity declines</a:t>
            </a:r>
          </a:p>
          <a:p>
            <a:r>
              <a:rPr lang="en-US" sz="2400" b="1" dirty="0" smtClean="0"/>
              <a:t>(often considered a phase during which major CMEs occur)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-In-situ support for SWAVES, PLASTIC and SECCHI science</a:t>
            </a:r>
          </a:p>
          <a:p>
            <a:r>
              <a:rPr lang="en-US" sz="2400" b="1" dirty="0" smtClean="0"/>
              <a:t>  observations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-In-situ support for </a:t>
            </a:r>
            <a:r>
              <a:rPr lang="en-US" sz="2400" b="1" dirty="0" err="1" smtClean="0"/>
              <a:t>farside</a:t>
            </a:r>
            <a:r>
              <a:rPr lang="en-US" sz="2400" b="1" dirty="0" smtClean="0"/>
              <a:t> space </a:t>
            </a:r>
            <a:r>
              <a:rPr lang="en-US" sz="2400" b="1" smtClean="0"/>
              <a:t>weather data users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eg</a:t>
            </a:r>
            <a:r>
              <a:rPr lang="en-US" sz="2400" b="1" dirty="0" smtClean="0"/>
              <a:t>. NOAA</a:t>
            </a:r>
          </a:p>
          <a:p>
            <a:r>
              <a:rPr lang="en-US" sz="2400" b="1" dirty="0" smtClean="0"/>
              <a:t> SWPC, NASA GSFC)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90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798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 on IMPACT use of extra </a:t>
            </a:r>
            <a:r>
              <a:rPr lang="en-US" sz="2400" dirty="0" err="1" smtClean="0"/>
              <a:t>sidelobe</a:t>
            </a:r>
            <a:r>
              <a:rPr lang="en-US" sz="2400" dirty="0" smtClean="0"/>
              <a:t> real-time </a:t>
            </a:r>
            <a:r>
              <a:rPr lang="en-US" sz="2400" smtClean="0"/>
              <a:t>data volume: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4542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&gt;&gt; Allows for more detailed and more continuous IMPACT</a:t>
            </a:r>
          </a:p>
          <a:p>
            <a:r>
              <a:rPr lang="en-US" sz="2400" dirty="0" smtClean="0"/>
              <a:t>     health checks during the </a:t>
            </a:r>
            <a:r>
              <a:rPr lang="en-US" sz="2400" dirty="0" err="1" smtClean="0"/>
              <a:t>sidelobe</a:t>
            </a:r>
            <a:r>
              <a:rPr lang="en-US" sz="2400" dirty="0" smtClean="0"/>
              <a:t> periods</a:t>
            </a:r>
          </a:p>
          <a:p>
            <a:endParaRPr lang="en-US" sz="2400" dirty="0" smtClean="0"/>
          </a:p>
          <a:p>
            <a:r>
              <a:rPr lang="en-US" sz="2400" dirty="0" smtClean="0"/>
              <a:t>&gt;&gt; Allows for more real-time space weather data coverage</a:t>
            </a:r>
          </a:p>
          <a:p>
            <a:r>
              <a:rPr lang="en-US" sz="2400" dirty="0" smtClean="0"/>
              <a:t>     for uses in forecasts and planetary mission needs</a:t>
            </a:r>
          </a:p>
          <a:p>
            <a:endParaRPr lang="en-US" sz="2400" dirty="0" smtClean="0"/>
          </a:p>
          <a:p>
            <a:r>
              <a:rPr lang="en-US" sz="2400" dirty="0" smtClean="0"/>
              <a:t>&gt;&gt; Allows us to obtain a more substantial sampling of the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sidelobe</a:t>
            </a:r>
            <a:r>
              <a:rPr lang="en-US" sz="2400" dirty="0" smtClean="0"/>
              <a:t> period-especially in the event the SSR beacon</a:t>
            </a:r>
          </a:p>
          <a:p>
            <a:r>
              <a:rPr lang="en-US" sz="2400" dirty="0" smtClean="0"/>
              <a:t>     data cannot, for some reason, be retrieved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247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Power States in </a:t>
            </a:r>
            <a:r>
              <a:rPr lang="en-US" dirty="0" err="1" smtClean="0"/>
              <a:t>Sidelobes</a:t>
            </a:r>
            <a:r>
              <a:rPr lang="en-US" dirty="0" smtClean="0"/>
              <a:t> and Conjunction Periods</a:t>
            </a:r>
          </a:p>
          <a:p>
            <a:r>
              <a:rPr lang="en-US" dirty="0" smtClean="0"/>
              <a:t>SSR requirements</a:t>
            </a:r>
          </a:p>
          <a:p>
            <a:r>
              <a:rPr lang="en-US" dirty="0" smtClean="0"/>
              <a:t>First </a:t>
            </a:r>
            <a:r>
              <a:rPr lang="en-US" dirty="0" err="1" smtClean="0"/>
              <a:t>sidelobe</a:t>
            </a:r>
            <a:r>
              <a:rPr lang="en-US" dirty="0" smtClean="0"/>
              <a:t> telemetry</a:t>
            </a:r>
          </a:p>
          <a:p>
            <a:r>
              <a:rPr lang="en-US" dirty="0" smtClean="0"/>
              <a:t>Second </a:t>
            </a:r>
            <a:r>
              <a:rPr lang="en-US" dirty="0" err="1" smtClean="0"/>
              <a:t>sidelobe</a:t>
            </a:r>
            <a:r>
              <a:rPr lang="en-US" dirty="0" smtClean="0"/>
              <a:t> telemetry</a:t>
            </a:r>
          </a:p>
          <a:p>
            <a:r>
              <a:rPr lang="en-US" dirty="0" smtClean="0"/>
              <a:t>Science to be done during this period</a:t>
            </a:r>
          </a:p>
        </p:txBody>
      </p:sp>
    </p:spTree>
    <p:extLst>
      <p:ext uri="{BB962C8B-B14F-4D97-AF65-F5344CB8AC3E}">
        <p14:creationId xmlns:p14="http://schemas.microsoft.com/office/powerpoint/2010/main" val="390019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Power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</a:t>
            </a:r>
            <a:r>
              <a:rPr lang="en-US" dirty="0" err="1" smtClean="0"/>
              <a:t>sidelobes</a:t>
            </a:r>
            <a:endParaRPr lang="en-US" dirty="0"/>
          </a:p>
          <a:p>
            <a:pPr lvl="1"/>
            <a:r>
              <a:rPr lang="en-US" dirty="0" smtClean="0"/>
              <a:t>Powered on</a:t>
            </a:r>
          </a:p>
          <a:p>
            <a:pPr lvl="2"/>
            <a:r>
              <a:rPr lang="en-US" dirty="0" smtClean="0"/>
              <a:t>IDPU/MAG</a:t>
            </a:r>
          </a:p>
          <a:p>
            <a:pPr lvl="2"/>
            <a:r>
              <a:rPr lang="en-US" dirty="0" smtClean="0"/>
              <a:t>SEP</a:t>
            </a:r>
          </a:p>
          <a:p>
            <a:pPr lvl="2"/>
            <a:r>
              <a:rPr lang="en-US" dirty="0" smtClean="0"/>
              <a:t>MAG heater</a:t>
            </a:r>
          </a:p>
          <a:p>
            <a:pPr lvl="2"/>
            <a:r>
              <a:rPr lang="en-US" dirty="0" smtClean="0"/>
              <a:t>SWEA survival heater</a:t>
            </a:r>
          </a:p>
          <a:p>
            <a:pPr lvl="1"/>
            <a:r>
              <a:rPr lang="en-US" dirty="0" smtClean="0"/>
              <a:t>Powered off</a:t>
            </a:r>
          </a:p>
          <a:p>
            <a:pPr lvl="2"/>
            <a:r>
              <a:rPr lang="en-US" dirty="0" smtClean="0"/>
              <a:t>SWEA/STE-D</a:t>
            </a:r>
          </a:p>
          <a:p>
            <a:r>
              <a:rPr lang="en-US" dirty="0" smtClean="0"/>
              <a:t>Superior Conjunction</a:t>
            </a:r>
          </a:p>
          <a:p>
            <a:pPr lvl="1"/>
            <a:r>
              <a:rPr lang="en-US" dirty="0" smtClean="0"/>
              <a:t>IMPACT powered off but MAG heater and survival heaters powered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Store IMPACT beacon (</a:t>
            </a:r>
            <a:r>
              <a:rPr lang="en-US" dirty="0" err="1" smtClean="0"/>
              <a:t>ApID</a:t>
            </a:r>
            <a:r>
              <a:rPr lang="en-US" dirty="0" smtClean="0"/>
              <a:t> 270, 1 packet/minute)</a:t>
            </a:r>
          </a:p>
          <a:p>
            <a:r>
              <a:rPr lang="en-US" dirty="0"/>
              <a:t>T</a:t>
            </a:r>
            <a:r>
              <a:rPr lang="en-US" dirty="0" smtClean="0"/>
              <a:t>otal bitrate of 36.3bps</a:t>
            </a:r>
          </a:p>
          <a:p>
            <a:r>
              <a:rPr lang="en-US" dirty="0"/>
              <a:t>T</a:t>
            </a:r>
            <a:r>
              <a:rPr lang="en-US" dirty="0" smtClean="0"/>
              <a:t>otal volume of ~1.03 </a:t>
            </a:r>
            <a:r>
              <a:rPr lang="en-US" dirty="0" err="1" smtClean="0"/>
              <a:t>Gbits</a:t>
            </a:r>
            <a:r>
              <a:rPr lang="en-US" dirty="0" smtClean="0"/>
              <a:t>, ~24% of available 4.294 </a:t>
            </a:r>
            <a:r>
              <a:rPr lang="en-US" dirty="0" err="1" smtClean="0"/>
              <a:t>Gbits</a:t>
            </a:r>
            <a:r>
              <a:rPr lang="en-US" dirty="0" smtClean="0"/>
              <a:t> SSR space for science (dumped after we return to normal operations) </a:t>
            </a:r>
          </a:p>
          <a:p>
            <a:r>
              <a:rPr lang="en-US" dirty="0" smtClean="0"/>
              <a:t>Maybe add some margin in case we don’t get back to operations on schedule. </a:t>
            </a:r>
          </a:p>
          <a:p>
            <a:r>
              <a:rPr lang="en-US" dirty="0" smtClean="0"/>
              <a:t>Just one partition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3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Sidelobe</a:t>
            </a:r>
            <a:r>
              <a:rPr lang="en-US" dirty="0" smtClean="0"/>
              <a:t> Telemetry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a minimum for monitoring instrument health and safety we need housekeeping (ApID200-203, 240-241, average total housekeeping bitrate 76.2bps) and beacon (ApID270, 36.3bps).  Beacon is also being written to the recorder.</a:t>
            </a:r>
          </a:p>
          <a:p>
            <a:r>
              <a:rPr lang="en-US" dirty="0" smtClean="0"/>
              <a:t>In addition, we would like to send some real time science from MAG (ApID208, normally 414bps @ 8 samples/sec) and SEP (ApID244-268, normally 1.3kbps).  We can reduce the bitrate by averaging, decimation, and excluding some </a:t>
            </a:r>
            <a:r>
              <a:rPr lang="en-US" dirty="0" err="1" smtClean="0"/>
              <a:t>ApIDs</a:t>
            </a:r>
            <a:r>
              <a:rPr lang="en-US" dirty="0" smtClean="0"/>
              <a:t>.  Tell us what bitrate we can get and we will configure the instrument accordingly.</a:t>
            </a:r>
          </a:p>
          <a:p>
            <a:r>
              <a:rPr lang="en-US" dirty="0" smtClean="0"/>
              <a:t>It would be good to get an allocated bitrate soon so we can divide it amongst the instruments and build and test the corresponding instrument configuration commands.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6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</a:t>
            </a:r>
            <a:r>
              <a:rPr lang="en-US" dirty="0" err="1" smtClean="0"/>
              <a:t>Sidelobe</a:t>
            </a:r>
            <a:r>
              <a:rPr lang="en-US" dirty="0" smtClean="0"/>
              <a:t> Telemetry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Again, </a:t>
            </a:r>
            <a:r>
              <a:rPr lang="en-US" dirty="0"/>
              <a:t>a</a:t>
            </a:r>
            <a:r>
              <a:rPr lang="en-US" dirty="0" smtClean="0"/>
              <a:t>t a minimum for monitoring instrument health and safety we need housekeeping (ApID200-203, 240-241, average total housekeeping bitrate 76.2bps) and beacon (ApID270, 36.3bps).  Beacon is also being written to the recorder.</a:t>
            </a:r>
          </a:p>
          <a:p>
            <a:r>
              <a:rPr lang="en-US" dirty="0" smtClean="0"/>
              <a:t>We anticipate reducing science by lowering MAG time resolution and decimating and eliminating other science packet types.</a:t>
            </a:r>
          </a:p>
          <a:p>
            <a:r>
              <a:rPr lang="en-US" dirty="0" smtClean="0"/>
              <a:t>Again, we need to know soon what our allocation will be so we can test the configuration.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0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IMPACT Bitrates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White is normal rates, Green are some candidate </a:t>
            </a:r>
            <a:r>
              <a:rPr lang="en-US" sz="2800" dirty="0" err="1" smtClean="0"/>
              <a:t>Sidelobe</a:t>
            </a:r>
            <a:r>
              <a:rPr lang="en-US" sz="2800" dirty="0" smtClean="0"/>
              <a:t> 1 cases, Blue are some candidate </a:t>
            </a:r>
            <a:r>
              <a:rPr lang="en-US" sz="2800" dirty="0" err="1" smtClean="0"/>
              <a:t>sidelobe</a:t>
            </a:r>
            <a:r>
              <a:rPr lang="en-US" sz="2800" dirty="0" smtClean="0"/>
              <a:t> 2 cases.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895600"/>
            <a:ext cx="86582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56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180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IMPACT </a:t>
            </a:r>
            <a:r>
              <a:rPr lang="en-US" sz="3600" dirty="0" err="1" smtClean="0"/>
              <a:t>Sidelobe</a:t>
            </a:r>
            <a:r>
              <a:rPr lang="en-US" sz="3600" dirty="0" smtClean="0"/>
              <a:t> Period Science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860678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Main Goal: To recover some of the </a:t>
            </a:r>
            <a:r>
              <a:rPr lang="en-US" sz="2000" dirty="0" err="1" smtClean="0"/>
              <a:t>heliosphere</a:t>
            </a:r>
            <a:r>
              <a:rPr lang="en-US" sz="2000" dirty="0" smtClean="0"/>
              <a:t>-wide space weather</a:t>
            </a:r>
          </a:p>
          <a:p>
            <a:r>
              <a:rPr lang="en-US" sz="2000" dirty="0" smtClean="0"/>
              <a:t>in-situ observational coverage (mainly MAG and SEP) originally intended</a:t>
            </a:r>
          </a:p>
          <a:p>
            <a:r>
              <a:rPr lang="en-US" sz="2000" dirty="0" smtClean="0"/>
              <a:t>for Far-side Science and planetary mission science support during the</a:t>
            </a:r>
          </a:p>
          <a:p>
            <a:r>
              <a:rPr lang="en-US" sz="2000" dirty="0" smtClean="0"/>
              <a:t>unforeseen period of reduced operations.</a:t>
            </a:r>
          </a:p>
          <a:p>
            <a:endParaRPr lang="en-US" sz="2000" dirty="0" smtClean="0"/>
          </a:p>
          <a:p>
            <a:r>
              <a:rPr lang="en-US" sz="2000" dirty="0" smtClean="0"/>
              <a:t>Priorities:</a:t>
            </a:r>
          </a:p>
          <a:p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Record beacon MAG and SEP data on SSR throughout all </a:t>
            </a:r>
            <a:r>
              <a:rPr lang="en-US" sz="2000" dirty="0" err="1" smtClean="0"/>
              <a:t>sidelobe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       periods to provide continuous coverage of conditions on the </a:t>
            </a:r>
            <a:r>
              <a:rPr lang="en-US" sz="2000" dirty="0" err="1" smtClean="0"/>
              <a:t>farside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       (excepting periods of superior conjunction when IMPACT will be off).</a:t>
            </a:r>
          </a:p>
          <a:p>
            <a:pPr marL="342900" indent="-342900">
              <a:buAutoNum type="arabicPeriod" startAt="2"/>
            </a:pPr>
            <a:r>
              <a:rPr lang="en-US" sz="2000" dirty="0" smtClean="0"/>
              <a:t>Real time telemetry of HK and beacon data to monitor instrument </a:t>
            </a:r>
          </a:p>
          <a:p>
            <a:pPr marL="342900" indent="-342900"/>
            <a:r>
              <a:rPr lang="en-US" sz="2000" dirty="0" smtClean="0"/>
              <a:t>       health and obtain snapshots of </a:t>
            </a:r>
            <a:r>
              <a:rPr lang="en-US" sz="2000" dirty="0" err="1" smtClean="0"/>
              <a:t>farside</a:t>
            </a:r>
            <a:r>
              <a:rPr lang="en-US" sz="2000" dirty="0" smtClean="0"/>
              <a:t> space weather once/day</a:t>
            </a:r>
          </a:p>
          <a:p>
            <a:pPr marL="342900" indent="-342900"/>
            <a:r>
              <a:rPr lang="en-US" sz="2000" dirty="0" smtClean="0"/>
              <a:t>3.    Additional MAG and SEP data as possible within the </a:t>
            </a:r>
            <a:r>
              <a:rPr lang="en-US" sz="2000" dirty="0" err="1" smtClean="0"/>
              <a:t>realtime</a:t>
            </a:r>
            <a:r>
              <a:rPr lang="en-US" sz="2000" dirty="0" smtClean="0"/>
              <a:t> contacts</a:t>
            </a:r>
          </a:p>
          <a:p>
            <a:endParaRPr lang="en-US" sz="2000" dirty="0" smtClean="0"/>
          </a:p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4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376943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Some </a:t>
            </a:r>
            <a:r>
              <a:rPr lang="en-US" b="1" dirty="0" err="1" smtClean="0"/>
              <a:t>farside</a:t>
            </a:r>
            <a:r>
              <a:rPr lang="en-US" b="1" dirty="0" smtClean="0"/>
              <a:t> science details:</a:t>
            </a:r>
          </a:p>
          <a:p>
            <a:endParaRPr lang="en-US" b="1" dirty="0" smtClean="0"/>
          </a:p>
          <a:p>
            <a:r>
              <a:rPr lang="en-US" b="1" dirty="0" smtClean="0"/>
              <a:t>-MAVEN will be at mid-prime-mission</a:t>
            </a:r>
          </a:p>
          <a:p>
            <a:r>
              <a:rPr lang="en-US" b="1" dirty="0" smtClean="0"/>
              <a:t>in mid-2015, and will rely on STEREO</a:t>
            </a:r>
          </a:p>
          <a:p>
            <a:r>
              <a:rPr lang="en-US" b="1" dirty="0" smtClean="0"/>
              <a:t>for approaching space weather event</a:t>
            </a:r>
          </a:p>
          <a:p>
            <a:r>
              <a:rPr lang="en-US" b="1" dirty="0" smtClean="0"/>
              <a:t>information (</a:t>
            </a:r>
            <a:r>
              <a:rPr lang="en-US" b="1" dirty="0" err="1" smtClean="0"/>
              <a:t>realtime</a:t>
            </a:r>
            <a:r>
              <a:rPr lang="en-US" b="1" dirty="0" smtClean="0"/>
              <a:t>) and later for</a:t>
            </a:r>
          </a:p>
          <a:p>
            <a:r>
              <a:rPr lang="en-US" b="1" dirty="0" smtClean="0"/>
              <a:t>retrospective event studies (SSR </a:t>
            </a:r>
          </a:p>
          <a:p>
            <a:r>
              <a:rPr lang="en-US" b="1" dirty="0" smtClean="0"/>
              <a:t>Beacon data).</a:t>
            </a:r>
          </a:p>
          <a:p>
            <a:endParaRPr lang="en-US" b="1" dirty="0" smtClean="0"/>
          </a:p>
          <a:p>
            <a:r>
              <a:rPr lang="en-US" b="1" dirty="0" smtClean="0"/>
              <a:t>-Rosetta will be approaching </a:t>
            </a:r>
          </a:p>
          <a:p>
            <a:r>
              <a:rPr lang="en-US" b="1" dirty="0" smtClean="0"/>
              <a:t>perihelion and will be observing the</a:t>
            </a:r>
          </a:p>
          <a:p>
            <a:r>
              <a:rPr lang="en-US" b="1" dirty="0" err="1" smtClean="0"/>
              <a:t>cometary</a:t>
            </a:r>
            <a:r>
              <a:rPr lang="en-US" b="1" dirty="0" smtClean="0"/>
              <a:t> response to solar wind</a:t>
            </a:r>
          </a:p>
          <a:p>
            <a:r>
              <a:rPr lang="en-US" b="1" dirty="0" smtClean="0"/>
              <a:t>conditions, including IMF sector</a:t>
            </a:r>
          </a:p>
          <a:p>
            <a:r>
              <a:rPr lang="en-US" b="1" dirty="0" smtClean="0"/>
              <a:t>boundary crossings and ICMEs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stereowhere01Jul20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04800"/>
            <a:ext cx="4762500" cy="3810000"/>
          </a:xfrm>
          <a:prstGeom prst="rect">
            <a:avLst/>
          </a:prstGeom>
        </p:spPr>
      </p:pic>
      <p:pic>
        <p:nvPicPr>
          <p:cNvPr id="4" name="Picture 3" descr="stereowhere15May2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438400"/>
            <a:ext cx="47625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800" y="6248400"/>
            <a:ext cx="264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15, 2015 ‘where’ plot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0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737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IMPACT Conjunction and Sidelobe Operations </vt:lpstr>
      <vt:lpstr>Outline</vt:lpstr>
      <vt:lpstr>Instrument Power States</vt:lpstr>
      <vt:lpstr>SSR Requirements</vt:lpstr>
      <vt:lpstr>First Sidelobe Telemetry</vt:lpstr>
      <vt:lpstr>Second Sidelobe Telemetry</vt:lpstr>
      <vt:lpstr>Candidate IMPACT Bitrates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Conjunction and Sidelobe Operations</dc:title>
  <dc:creator>peters</dc:creator>
  <cp:lastModifiedBy>dwc</cp:lastModifiedBy>
  <cp:revision>7</cp:revision>
  <dcterms:created xsi:type="dcterms:W3CDTF">2014-06-24T18:23:19Z</dcterms:created>
  <dcterms:modified xsi:type="dcterms:W3CDTF">2014-07-02T21:47:11Z</dcterms:modified>
</cp:coreProperties>
</file>