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9" r:id="rId4"/>
    <p:sldId id="267" r:id="rId5"/>
    <p:sldId id="270" r:id="rId6"/>
    <p:sldId id="271" r:id="rId7"/>
    <p:sldId id="260" r:id="rId8"/>
    <p:sldId id="263" r:id="rId9"/>
    <p:sldId id="265" r:id="rId10"/>
    <p:sldId id="266" r:id="rId11"/>
    <p:sldId id="264" r:id="rId12"/>
    <p:sldId id="261" r:id="rId13"/>
    <p:sldId id="262" r:id="rId14"/>
    <p:sldId id="257" r:id="rId15"/>
    <p:sldId id="258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DD3B-9A94-A444-A803-2B0BA0899F99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0581-443C-3844-8037-CB8276989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26F1-FFA2-994B-9ADF-A67A0A0C1858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E911-F520-A94A-AE9A-51A540A7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8A1-9713-1A45-B4D7-2648E98B6888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2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5721-FCD5-064E-A68C-81859EEF68AF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707E-402B-B24F-A73C-CECB050F54E7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7611-F4AE-8E4C-856B-008ECD1B1003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8598-A363-E14C-9FAC-1BB687822456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5CD4-7EA3-F84F-9873-E55D3D1878B3}" type="datetime1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A022-F175-7E45-9A61-698071499F1E}" type="datetime1">
              <a:rPr lang="en-US" smtClean="0"/>
              <a:t>3/20/14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1EA7-9C24-E745-9FDA-74B606A6F303}" type="datetime1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86AA-09B1-A441-886B-C662C8A37851}" type="datetime1">
              <a:rPr lang="en-US" smtClean="0"/>
              <a:t>3/20/14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DA6F-4690-0A47-9A04-C7870F844FAA}" type="datetime1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4DD-49FD-DA43-8662-B139352349DC}" type="datetime1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26783-C37C-D94D-8FCF-CF4CE25822E1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B297-8A9A-A149-807C-C46C10B7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1742-6596/409/1/012015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STEREO PLASTIC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A.B. Galvin with contributions by C. </a:t>
            </a:r>
            <a:r>
              <a:rPr lang="en-US" dirty="0" err="1" smtClean="0"/>
              <a:t>Farrugia</a:t>
            </a:r>
            <a:r>
              <a:rPr lang="en-US" dirty="0" smtClean="0"/>
              <a:t> and L. Ellis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Prediction</a:t>
            </a:r>
            <a:endParaRPr lang="en-US" dirty="0"/>
          </a:p>
        </p:txBody>
      </p:sp>
      <p:pic>
        <p:nvPicPr>
          <p:cNvPr id="6" name="Picture 5" descr="Speed Predi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" y="1324080"/>
            <a:ext cx="7378560" cy="55339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Complex evolution of coronal mass ejections in the inner </a:t>
            </a:r>
            <a:r>
              <a:rPr lang="en-US" sz="2400" b="1" dirty="0" err="1" smtClean="0"/>
              <a:t>heliosphere</a:t>
            </a:r>
            <a:r>
              <a:rPr lang="en-US" sz="2400" b="1" dirty="0" smtClean="0"/>
              <a:t>: a 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864" y="1417638"/>
            <a:ext cx="3740936" cy="1690709"/>
          </a:xfrm>
        </p:spPr>
        <p:txBody>
          <a:bodyPr>
            <a:normAutofit/>
          </a:bodyPr>
          <a:lstStyle/>
          <a:p>
            <a:r>
              <a:rPr lang="en-US" sz="1600" i="1" dirty="0" err="1"/>
              <a:t>Lugaz</a:t>
            </a:r>
            <a:r>
              <a:rPr lang="en-US" sz="1600" i="1" dirty="0"/>
              <a:t>, N., C. J. </a:t>
            </a:r>
            <a:r>
              <a:rPr lang="en-US" sz="1600" i="1" dirty="0" err="1"/>
              <a:t>Farrugia</a:t>
            </a:r>
            <a:r>
              <a:rPr lang="en-US" sz="1600" i="1" dirty="0"/>
              <a:t>, and N. </a:t>
            </a:r>
            <a:r>
              <a:rPr lang="en-US" sz="1600" i="1" dirty="0" err="1"/>
              <a:t>AlHaddad</a:t>
            </a:r>
            <a:r>
              <a:rPr lang="en-US" sz="1600" dirty="0" smtClean="0"/>
              <a:t>, </a:t>
            </a:r>
            <a:r>
              <a:rPr lang="en-US" sz="1600" i="1" dirty="0" smtClean="0"/>
              <a:t>Proc</a:t>
            </a:r>
            <a:r>
              <a:rPr lang="en-US" sz="1600" i="1" dirty="0"/>
              <a:t>. </a:t>
            </a:r>
            <a:r>
              <a:rPr lang="en-US" sz="1600" i="1" dirty="0" smtClean="0"/>
              <a:t>IAU Symposium </a:t>
            </a:r>
            <a:r>
              <a:rPr lang="en-US" sz="1600" i="1" dirty="0"/>
              <a:t>No. 300, Nature of Prominences and their role in space weather</a:t>
            </a:r>
            <a:r>
              <a:rPr lang="en-US" sz="1600" dirty="0"/>
              <a:t>, eds. B. </a:t>
            </a:r>
            <a:r>
              <a:rPr lang="en-US" sz="1600" dirty="0" err="1"/>
              <a:t>Schmieder</a:t>
            </a:r>
            <a:r>
              <a:rPr lang="en-US" sz="1600" dirty="0"/>
              <a:t>, </a:t>
            </a:r>
            <a:r>
              <a:rPr lang="en-US" sz="1600" dirty="0" smtClean="0"/>
              <a:t>J.M. Malherbe</a:t>
            </a:r>
            <a:r>
              <a:rPr lang="en-US" sz="1600" dirty="0"/>
              <a:t>, </a:t>
            </a:r>
            <a:r>
              <a:rPr lang="en-US" sz="1600" dirty="0" err="1"/>
              <a:t>S.Wu</a:t>
            </a:r>
            <a:r>
              <a:rPr lang="en-US" sz="1600" dirty="0" smtClean="0"/>
              <a:t>, 2014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238" y="1267234"/>
            <a:ext cx="435499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they propagate, CMEs interact with the solar wind and preceding eruptions, which modify their</a:t>
            </a:r>
          </a:p>
          <a:p>
            <a:r>
              <a:rPr lang="en-US" dirty="0"/>
              <a:t>properties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past ten years, the evolution of CMEs in the inner </a:t>
            </a:r>
            <a:r>
              <a:rPr lang="en-US" dirty="0" err="1"/>
              <a:t>heliosphere</a:t>
            </a:r>
            <a:r>
              <a:rPr lang="en-US" dirty="0"/>
              <a:t> has been investigated with the help of</a:t>
            </a:r>
          </a:p>
          <a:p>
            <a:r>
              <a:rPr lang="en-US" dirty="0"/>
              <a:t>numerical simulations, through the analysis of </a:t>
            </a:r>
            <a:r>
              <a:rPr lang="en-US" dirty="0" smtClean="0"/>
              <a:t>remote sensing observations</a:t>
            </a:r>
            <a:r>
              <a:rPr lang="en-US" dirty="0"/>
              <a:t>, especially with the</a:t>
            </a:r>
          </a:p>
          <a:p>
            <a:r>
              <a:rPr lang="en-US" dirty="0"/>
              <a:t>SECCHI suite onboard STEREO, and through the analysis of </a:t>
            </a:r>
            <a:r>
              <a:rPr lang="en-US" dirty="0" err="1" smtClean="0"/>
              <a:t>multispacecraft</a:t>
            </a:r>
            <a:r>
              <a:rPr lang="en-US" dirty="0" smtClean="0"/>
              <a:t> in </a:t>
            </a:r>
            <a:r>
              <a:rPr lang="en-US" dirty="0"/>
              <a:t>situ </a:t>
            </a:r>
            <a:r>
              <a:rPr lang="en-US" dirty="0" smtClean="0"/>
              <a:t>measurements. Most </a:t>
            </a:r>
            <a:r>
              <a:rPr lang="en-US" dirty="0"/>
              <a:t>studies have focused on understanding the characteristics of the magnetic flux rope </a:t>
            </a:r>
            <a:r>
              <a:rPr lang="en-US" dirty="0" smtClean="0"/>
              <a:t>thought to  </a:t>
            </a:r>
            <a:r>
              <a:rPr lang="en-US" dirty="0"/>
              <a:t>form the</a:t>
            </a:r>
          </a:p>
          <a:p>
            <a:r>
              <a:rPr lang="en-US" dirty="0"/>
              <a:t>core of most </a:t>
            </a:r>
            <a:r>
              <a:rPr lang="en-US" dirty="0" smtClean="0"/>
              <a:t>CME.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95228" y="3255742"/>
            <a:ext cx="43015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Regarding modeling: We have magnetic flux ropes as a sufficient model to understand CMEs, but is it also</a:t>
            </a:r>
          </a:p>
          <a:p>
            <a:r>
              <a:rPr lang="en-US" dirty="0" smtClean="0"/>
              <a:t>necessary? More importantly, most flux rope models used to analyze observations appear overly simplistic as compared to observations, which often reveal bends and writhe as well as a varying cross section shape along the CME “axis”.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363"/>
          </a:xfrm>
        </p:spPr>
        <p:txBody>
          <a:bodyPr>
            <a:normAutofit/>
          </a:bodyPr>
          <a:lstStyle/>
          <a:p>
            <a:r>
              <a:rPr lang="en-US" sz="2400" b="1" dirty="0"/>
              <a:t>Combination of successive coronal mass ejections causing an extreme storm </a:t>
            </a:r>
            <a:r>
              <a:rPr lang="en-US" sz="2400" b="1" dirty="0" smtClean="0"/>
              <a:t>in interplanetary </a:t>
            </a:r>
            <a:r>
              <a:rPr lang="en-US" sz="2400" b="1" dirty="0"/>
              <a:t>space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09150" y="1332968"/>
            <a:ext cx="4077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Y. D. Liu , J. G. </a:t>
            </a:r>
            <a:r>
              <a:rPr lang="en-US" sz="1600" dirty="0" err="1"/>
              <a:t>Luhmann</a:t>
            </a:r>
            <a:r>
              <a:rPr lang="en-US" sz="1600" dirty="0"/>
              <a:t>, P. </a:t>
            </a:r>
            <a:r>
              <a:rPr lang="en-US" sz="1600" dirty="0" err="1"/>
              <a:t>Kajdic</a:t>
            </a:r>
            <a:r>
              <a:rPr lang="en-US" sz="1600" dirty="0"/>
              <a:t>, E. K. J. </a:t>
            </a:r>
            <a:r>
              <a:rPr lang="en-US" sz="1600" dirty="0" err="1"/>
              <a:t>Kilpua</a:t>
            </a:r>
            <a:r>
              <a:rPr lang="en-US" sz="1600" dirty="0"/>
              <a:t>, N. </a:t>
            </a:r>
            <a:r>
              <a:rPr lang="en-US" sz="1600" dirty="0" err="1"/>
              <a:t>Lugaz</a:t>
            </a:r>
            <a:r>
              <a:rPr lang="en-US" sz="1600" dirty="0"/>
              <a:t>, N. V. Nitta, C. </a:t>
            </a:r>
            <a:r>
              <a:rPr lang="en-US" sz="1600" dirty="0" err="1"/>
              <a:t>Moestl</a:t>
            </a:r>
            <a:r>
              <a:rPr lang="en-US" sz="1600" dirty="0"/>
              <a:t>,, B. </a:t>
            </a:r>
            <a:r>
              <a:rPr lang="en-US" sz="1600" dirty="0" err="1"/>
              <a:t>Lavraud</a:t>
            </a:r>
            <a:r>
              <a:rPr lang="en-US" sz="1600" dirty="0" smtClean="0"/>
              <a:t>, S</a:t>
            </a:r>
            <a:r>
              <a:rPr lang="en-US" sz="1600" dirty="0"/>
              <a:t>. D. Bale , C. J. </a:t>
            </a:r>
            <a:r>
              <a:rPr lang="en-US" sz="1600" dirty="0" err="1"/>
              <a:t>Farrugia</a:t>
            </a:r>
            <a:r>
              <a:rPr lang="en-US" sz="1600" dirty="0"/>
              <a:t>, A. B. </a:t>
            </a:r>
            <a:r>
              <a:rPr lang="en-US" sz="1600" dirty="0" smtClean="0"/>
              <a:t>Galvin, </a:t>
            </a:r>
            <a:r>
              <a:rPr lang="en-US" sz="1600" i="1" dirty="0"/>
              <a:t>Nature Communications</a:t>
            </a:r>
            <a:endParaRPr lang="en-US" sz="1600" dirty="0"/>
          </a:p>
        </p:txBody>
      </p:sp>
      <p:pic>
        <p:nvPicPr>
          <p:cNvPr id="6" name="Picture 5" descr="Austri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" y="1286001"/>
            <a:ext cx="3443342" cy="2929902"/>
          </a:xfrm>
          <a:prstGeom prst="rect">
            <a:avLst/>
          </a:prstGeom>
        </p:spPr>
      </p:pic>
      <p:pic>
        <p:nvPicPr>
          <p:cNvPr id="7" name="Picture 6" descr="Russia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3" y="2789793"/>
            <a:ext cx="3425345" cy="2519702"/>
          </a:xfrm>
          <a:prstGeom prst="rect">
            <a:avLst/>
          </a:prstGeom>
        </p:spPr>
      </p:pic>
      <p:pic>
        <p:nvPicPr>
          <p:cNvPr id="8" name="Picture 7" descr="business standar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" y="3910365"/>
            <a:ext cx="2992199" cy="2798260"/>
          </a:xfrm>
          <a:prstGeom prst="rect">
            <a:avLst/>
          </a:prstGeom>
        </p:spPr>
      </p:pic>
      <p:pic>
        <p:nvPicPr>
          <p:cNvPr id="10" name="Picture 9" descr="Huffingt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0" y="2789793"/>
            <a:ext cx="3948750" cy="346953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Extreme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962"/>
            <a:ext cx="4157003" cy="560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Using </a:t>
            </a:r>
            <a:r>
              <a:rPr lang="en-US" sz="1600" dirty="0" smtClean="0"/>
              <a:t>multipoint remote </a:t>
            </a:r>
            <a:r>
              <a:rPr lang="en-US" sz="1600" dirty="0"/>
              <a:t>sensing and </a:t>
            </a:r>
            <a:r>
              <a:rPr lang="en-US" sz="1600" i="1" dirty="0"/>
              <a:t>in situ </a:t>
            </a:r>
            <a:r>
              <a:rPr lang="en-US" sz="1600" dirty="0"/>
              <a:t>observations, we report an extreme event occurring </a:t>
            </a:r>
            <a:r>
              <a:rPr lang="en-US" sz="1600" dirty="0" smtClean="0"/>
              <a:t>on the </a:t>
            </a:r>
            <a:r>
              <a:rPr lang="en-US" sz="1600" dirty="0" err="1"/>
              <a:t>farside</a:t>
            </a:r>
            <a:r>
              <a:rPr lang="en-US" sz="1600" dirty="0"/>
              <a:t> of the Sun and observed by </a:t>
            </a:r>
            <a:r>
              <a:rPr lang="en-US" sz="1600" dirty="0" smtClean="0"/>
              <a:t>STEREOA </a:t>
            </a:r>
            <a:r>
              <a:rPr lang="cs-CZ" sz="1600" dirty="0" smtClean="0"/>
              <a:t>on </a:t>
            </a:r>
            <a:r>
              <a:rPr lang="cs-CZ" sz="1600" dirty="0"/>
              <a:t>2012 July 23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● Maximum speed near the Sun: 3050 km/s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● At STEREOA</a:t>
            </a:r>
            <a:r>
              <a:rPr lang="cs-CZ" sz="1600" dirty="0" smtClean="0"/>
              <a:t>, a </a:t>
            </a:r>
            <a:r>
              <a:rPr lang="cs-CZ" sz="1600" dirty="0"/>
              <a:t>peak solar wind speed of 2246 km/s was observed followed by a magnetic </a:t>
            </a:r>
            <a:r>
              <a:rPr lang="cs-CZ" sz="1600" dirty="0" smtClean="0"/>
              <a:t>cloud whose </a:t>
            </a:r>
            <a:r>
              <a:rPr lang="cs-CZ" sz="1600" dirty="0"/>
              <a:t>peak magnetic field strength reached 109 nT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● Such conditions would have produced a record genoagnetic storm if the eruption were Earthdiredted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● Novel features: </a:t>
            </a:r>
            <a:endParaRPr lang="cs-CZ" sz="1600" dirty="0" smtClean="0"/>
          </a:p>
          <a:p>
            <a:pPr>
              <a:buAutoNum type="arabicParenBoth"/>
            </a:pPr>
            <a:r>
              <a:rPr lang="cs-CZ" sz="1600" dirty="0" smtClean="0"/>
              <a:t>The </a:t>
            </a:r>
            <a:r>
              <a:rPr lang="cs-CZ" sz="1600" dirty="0"/>
              <a:t>interaction of two closely launched coronal mass ejections resulted in </a:t>
            </a:r>
            <a:r>
              <a:rPr lang="cs-CZ" sz="1600" dirty="0" smtClean="0"/>
              <a:t>the extreme </a:t>
            </a:r>
            <a:r>
              <a:rPr lang="cs-CZ" sz="1600" dirty="0"/>
              <a:t>enhancement of the magnetic field strength </a:t>
            </a:r>
            <a:r>
              <a:rPr lang="cs-CZ" sz="1600" dirty="0" smtClean="0"/>
              <a:t>and </a:t>
            </a:r>
          </a:p>
          <a:p>
            <a:pPr>
              <a:buAutoNum type="arabicParenBoth"/>
            </a:pPr>
            <a:r>
              <a:rPr lang="cs-CZ" sz="1600" dirty="0" smtClean="0"/>
              <a:t>A </a:t>
            </a:r>
            <a:r>
              <a:rPr lang="cs-CZ" sz="1600" dirty="0"/>
              <a:t>preconditioning of the upstream solar wind by an earlier solar eruption led to the unusually </a:t>
            </a:r>
            <a:r>
              <a:rPr lang="cs-CZ" sz="1600" dirty="0" smtClean="0"/>
              <a:t>weak deceleration </a:t>
            </a:r>
            <a:r>
              <a:rPr lang="cs-CZ" sz="1600" dirty="0"/>
              <a:t>of the event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●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963886" y="3937647"/>
            <a:ext cx="356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This event gives us clues as to how severe geomagnetic storms may be generated through CME interactions near the Sun in special conditions.</a:t>
            </a:r>
            <a:endParaRPr lang="en-US" dirty="0"/>
          </a:p>
        </p:txBody>
      </p:sp>
      <p:pic>
        <p:nvPicPr>
          <p:cNvPr id="5" name="Content Placeholder 3" descr="Extreme Storm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4" b="13404"/>
          <a:stretch>
            <a:fillRect/>
          </a:stretch>
        </p:blipFill>
        <p:spPr>
          <a:xfrm>
            <a:off x="4389438" y="1134112"/>
            <a:ext cx="4297362" cy="2363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Bibliography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775"/>
            <a:ext cx="8229600" cy="4525963"/>
          </a:xfrm>
        </p:spPr>
        <p:txBody>
          <a:bodyPr>
            <a:noAutofit/>
          </a:bodyPr>
          <a:lstStyle/>
          <a:p>
            <a:r>
              <a:rPr lang="en-US" sz="1400" dirty="0"/>
              <a:t>Al-Haddad, N., T. Nieves-Chinchilla, N. P. </a:t>
            </a:r>
            <a:r>
              <a:rPr lang="en-US" sz="1400" dirty="0" err="1"/>
              <a:t>Savani</a:t>
            </a:r>
            <a:r>
              <a:rPr lang="en-US" sz="1400" dirty="0"/>
              <a:t>, C. </a:t>
            </a:r>
            <a:r>
              <a:rPr lang="en-US" sz="1400" dirty="0" err="1"/>
              <a:t>Moestl</a:t>
            </a:r>
            <a:r>
              <a:rPr lang="en-US" sz="1400" dirty="0"/>
              <a:t>, K. </a:t>
            </a:r>
            <a:r>
              <a:rPr lang="en-US" sz="1400" dirty="0" err="1"/>
              <a:t>Marubashi</a:t>
            </a:r>
            <a:r>
              <a:rPr lang="en-US" sz="1400" dirty="0"/>
              <a:t>, M. Hidalgo, I. I. </a:t>
            </a:r>
            <a:r>
              <a:rPr lang="en-US" sz="1400" dirty="0" err="1"/>
              <a:t>Roussev</a:t>
            </a:r>
            <a:r>
              <a:rPr lang="en-US" sz="1400" dirty="0"/>
              <a:t>, S. </a:t>
            </a:r>
            <a:r>
              <a:rPr lang="en-US" sz="1400" dirty="0" err="1"/>
              <a:t>Poedts</a:t>
            </a:r>
            <a:r>
              <a:rPr lang="en-US" sz="1400" dirty="0"/>
              <a:t>, C. J. </a:t>
            </a:r>
            <a:r>
              <a:rPr lang="en-US" sz="1400" dirty="0" err="1"/>
              <a:t>Farrugia</a:t>
            </a:r>
            <a:r>
              <a:rPr lang="en-US" sz="1400" dirty="0"/>
              <a:t>, </a:t>
            </a:r>
            <a:r>
              <a:rPr lang="en-US" sz="1400" b="1" i="1" dirty="0"/>
              <a:t>Magnetic field configuration models and reconstruction methods for interplanetary coronal mass ejections</a:t>
            </a:r>
            <a:r>
              <a:rPr lang="en-US" sz="1400" dirty="0"/>
              <a:t>, Solar </a:t>
            </a:r>
            <a:r>
              <a:rPr lang="en-US" sz="1400" dirty="0" err="1"/>
              <a:t>Phys</a:t>
            </a:r>
            <a:r>
              <a:rPr lang="en-US" sz="1400" dirty="0"/>
              <a:t>, 284:129-149, DOI 10.1007/s11207-013-0244-5, 2013.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/>
              <a:t> Baker, D.N., X. Li, A. </a:t>
            </a:r>
            <a:r>
              <a:rPr lang="en-US" sz="1400" dirty="0" err="1"/>
              <a:t>Pulkkin</a:t>
            </a:r>
            <a:r>
              <a:rPr lang="en-US" sz="1400" dirty="0"/>
              <a:t>, C.M. </a:t>
            </a:r>
            <a:r>
              <a:rPr lang="en-US" sz="1400" dirty="0" err="1"/>
              <a:t>Ngwira</a:t>
            </a:r>
            <a:r>
              <a:rPr lang="en-US" sz="1400" dirty="0"/>
              <a:t>, M.L.. Mays, A.B. Galvin, K.D.C. </a:t>
            </a:r>
            <a:r>
              <a:rPr lang="en-US" sz="1400" dirty="0" err="1"/>
              <a:t>Simunac</a:t>
            </a:r>
            <a:r>
              <a:rPr lang="en-US" sz="1400" b="1" i="1" dirty="0"/>
              <a:t>, A major solar eruptive event in July 2012: Defining extreme space weather scenarios</a:t>
            </a:r>
            <a:r>
              <a:rPr lang="en-US" sz="1400" dirty="0"/>
              <a:t>, Space Weather, 11, </a:t>
            </a:r>
            <a:r>
              <a:rPr lang="en-US" sz="1400" dirty="0" err="1"/>
              <a:t>pp</a:t>
            </a:r>
            <a:r>
              <a:rPr lang="en-US" sz="1400" dirty="0"/>
              <a:t> 585-591, </a:t>
            </a:r>
            <a:r>
              <a:rPr lang="en-US" sz="1400" dirty="0" err="1"/>
              <a:t>doi</a:t>
            </a:r>
            <a:r>
              <a:rPr lang="en-US" sz="1400" dirty="0"/>
              <a:t>: 10.1002/swe.20097, 2013.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/>
              <a:t>Barry, J.A., A. B. Galvin, M. </a:t>
            </a:r>
            <a:r>
              <a:rPr lang="en-US" sz="1400" dirty="0" err="1"/>
              <a:t>Popecki</a:t>
            </a:r>
            <a:r>
              <a:rPr lang="en-US" sz="1400" dirty="0"/>
              <a:t>, B. </a:t>
            </a:r>
            <a:r>
              <a:rPr lang="en-US" sz="1400" dirty="0" err="1"/>
              <a:t>Klecker</a:t>
            </a:r>
            <a:r>
              <a:rPr lang="en-US" sz="1400" dirty="0"/>
              <a:t>, H. </a:t>
            </a:r>
            <a:r>
              <a:rPr lang="en-US" sz="1400" dirty="0" err="1"/>
              <a:t>Kucharek</a:t>
            </a:r>
            <a:r>
              <a:rPr lang="en-US" sz="1400" dirty="0"/>
              <a:t>, K. </a:t>
            </a:r>
            <a:r>
              <a:rPr lang="en-US" sz="1400" dirty="0" err="1"/>
              <a:t>Simunac</a:t>
            </a:r>
            <a:r>
              <a:rPr lang="en-US" sz="1400" dirty="0"/>
              <a:t>, C. J. </a:t>
            </a:r>
            <a:r>
              <a:rPr lang="en-US" sz="1400" dirty="0" err="1"/>
              <a:t>Farrugia</a:t>
            </a:r>
            <a:r>
              <a:rPr lang="en-US" sz="1400" dirty="0"/>
              <a:t>, J. G. </a:t>
            </a:r>
            <a:r>
              <a:rPr lang="en-US" sz="1400" dirty="0" err="1"/>
              <a:t>Luhmann</a:t>
            </a:r>
            <a:r>
              <a:rPr lang="en-US" sz="1400" dirty="0"/>
              <a:t>, L. K. </a:t>
            </a:r>
            <a:r>
              <a:rPr lang="en-US" sz="1400" dirty="0" err="1"/>
              <a:t>Jian</a:t>
            </a:r>
            <a:r>
              <a:rPr lang="en-US" sz="1400" dirty="0"/>
              <a:t>, </a:t>
            </a:r>
            <a:r>
              <a:rPr lang="en-US" sz="1400" b="1" i="1" dirty="0"/>
              <a:t>Analysis of </a:t>
            </a:r>
            <a:r>
              <a:rPr lang="en-US" sz="1400" b="1" i="1" dirty="0" err="1"/>
              <a:t>Suprathermal</a:t>
            </a:r>
            <a:r>
              <a:rPr lang="en-US" sz="1400" b="1" i="1" dirty="0"/>
              <a:t> Proton Events Observed by STEREO/PLASTIC Focusing on the Observation of Bow Shock/</a:t>
            </a:r>
            <a:r>
              <a:rPr lang="en-US" sz="1400" b="1" i="1" dirty="0" err="1"/>
              <a:t>Magnetospheric</a:t>
            </a:r>
            <a:r>
              <a:rPr lang="en-US" sz="1400" b="1" i="1" dirty="0"/>
              <a:t> Events</a:t>
            </a:r>
            <a:r>
              <a:rPr lang="en-US" sz="1400" dirty="0"/>
              <a:t>, Solar Wind 13, AIP Conf. Proc. 1539, 382-385, doi:10.1063/1.4811065, 2013.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  <a:r>
              <a:rPr lang="en-US" sz="1400" dirty="0" err="1"/>
              <a:t>Drews</a:t>
            </a:r>
            <a:r>
              <a:rPr lang="en-US" sz="1400" dirty="0"/>
              <a:t>, Christian, Lars Berger, Robert F. </a:t>
            </a:r>
            <a:r>
              <a:rPr lang="en-US" sz="1400" dirty="0" err="1"/>
              <a:t>Wimmer-Schweingruber</a:t>
            </a:r>
            <a:r>
              <a:rPr lang="en-US" sz="1400" dirty="0"/>
              <a:t>, and Antoinette B. Galvin, </a:t>
            </a:r>
            <a:r>
              <a:rPr lang="en-US" sz="1400" b="1" i="1" dirty="0"/>
              <a:t>Interstellar He+ Ring-Beam Distributions: Observations and Implications</a:t>
            </a:r>
            <a:r>
              <a:rPr lang="en-US" sz="1400" dirty="0"/>
              <a:t>, Geophysical Research Letters, </a:t>
            </a:r>
            <a:r>
              <a:rPr lang="en-US" sz="1400" dirty="0" err="1"/>
              <a:t>doi</a:t>
            </a:r>
            <a:r>
              <a:rPr lang="en-US" sz="1400" dirty="0"/>
              <a:t>: 10.1002/grl.5036, 2013.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 err="1"/>
              <a:t>EnríQuez</a:t>
            </a:r>
            <a:r>
              <a:rPr lang="en-US" sz="1400" dirty="0"/>
              <a:t>-Rivera, O., Blanco-Cano, X., Russell, C. T., </a:t>
            </a:r>
            <a:r>
              <a:rPr lang="en-US" sz="1400" dirty="0" err="1"/>
              <a:t>Jian</a:t>
            </a:r>
            <a:r>
              <a:rPr lang="en-US" sz="1400" dirty="0"/>
              <a:t>, L. K., </a:t>
            </a:r>
            <a:r>
              <a:rPr lang="en-US" sz="1400" dirty="0" err="1"/>
              <a:t>Luhmann</a:t>
            </a:r>
            <a:r>
              <a:rPr lang="en-US" sz="1400" dirty="0"/>
              <a:t>, J. G., </a:t>
            </a:r>
            <a:r>
              <a:rPr lang="en-US" sz="1400" dirty="0" err="1"/>
              <a:t>Simunac</a:t>
            </a:r>
            <a:r>
              <a:rPr lang="en-US" sz="1400" dirty="0"/>
              <a:t>, K. D. C., Galvin, A. B., </a:t>
            </a:r>
            <a:r>
              <a:rPr lang="en-US" sz="1400" b="1" i="1" dirty="0"/>
              <a:t>Mirror-mode storms inside stream interaction regions and in the ambient solar wind: A kinetic study</a:t>
            </a:r>
            <a:r>
              <a:rPr lang="en-US" sz="1400" dirty="0"/>
              <a:t>, Journal of Geophysical Research: Space Physics, Volume 118, Issue 1, pp. 17-28, 2013.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 err="1"/>
              <a:t>Jian</a:t>
            </a:r>
            <a:r>
              <a:rPr lang="en-US" sz="1400" dirty="0"/>
              <a:t>, L.K., C.T. Russell, J.G. </a:t>
            </a:r>
            <a:r>
              <a:rPr lang="en-US" sz="1400" dirty="0" err="1"/>
              <a:t>Luhmann</a:t>
            </a:r>
            <a:r>
              <a:rPr lang="en-US" sz="1400" dirty="0"/>
              <a:t>, A.B. Galvin, and K.D.C. </a:t>
            </a:r>
            <a:r>
              <a:rPr lang="en-US" sz="1400" dirty="0" err="1"/>
              <a:t>Simunac</a:t>
            </a:r>
            <a:r>
              <a:rPr lang="en-US" sz="1400" dirty="0"/>
              <a:t>, </a:t>
            </a:r>
            <a:r>
              <a:rPr lang="en-US" sz="1400" b="1" i="1" dirty="0"/>
              <a:t>Solar wind observations at STEREO: 2007-2011</a:t>
            </a:r>
            <a:r>
              <a:rPr lang="en-US" sz="1400" dirty="0"/>
              <a:t>, Solar Wind 13, AIP Conf. Proc. 1539, 191-194, doi:10.1063/1.4811020, 2013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Bibliography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31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5600" dirty="0" err="1" smtClean="0"/>
              <a:t>Klecker</a:t>
            </a:r>
            <a:r>
              <a:rPr lang="en-US" sz="5600" dirty="0" smtClean="0"/>
              <a:t>, B., </a:t>
            </a:r>
            <a:r>
              <a:rPr lang="en-US" sz="5600" b="1" i="1" dirty="0" smtClean="0"/>
              <a:t>Current understanding of SEP acceleration and propagation</a:t>
            </a:r>
            <a:r>
              <a:rPr lang="en-US" sz="5600" dirty="0" smtClean="0"/>
              <a:t>, in J. Phys., Conf. Ser. 409, 012015 </a:t>
            </a:r>
            <a:r>
              <a:rPr lang="en-US" sz="5600" dirty="0" smtClean="0">
                <a:hlinkClick r:id="rId2"/>
              </a:rPr>
              <a:t>doi:10.1088/1742-6596/409/1/012015</a:t>
            </a:r>
            <a:r>
              <a:rPr lang="en-US" sz="5600" dirty="0" smtClean="0"/>
              <a:t> (2013).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smtClean="0"/>
              <a:t>Galvin, A.B., K.D.C. </a:t>
            </a:r>
            <a:r>
              <a:rPr lang="en-US" sz="5600" dirty="0" err="1" smtClean="0"/>
              <a:t>Simunac</a:t>
            </a:r>
            <a:r>
              <a:rPr lang="en-US" sz="5600" dirty="0" smtClean="0"/>
              <a:t>, L.K. </a:t>
            </a:r>
            <a:r>
              <a:rPr lang="en-US" sz="5600" dirty="0" err="1" smtClean="0"/>
              <a:t>Jian</a:t>
            </a:r>
            <a:r>
              <a:rPr lang="en-US" sz="5600" dirty="0" smtClean="0"/>
              <a:t>, C.J. </a:t>
            </a:r>
            <a:r>
              <a:rPr lang="en-US" sz="5600" dirty="0" err="1" smtClean="0"/>
              <a:t>Farrugia</a:t>
            </a:r>
            <a:r>
              <a:rPr lang="en-US" sz="5600" dirty="0" smtClean="0"/>
              <a:t>, and M.A. </a:t>
            </a:r>
            <a:r>
              <a:rPr lang="en-US" sz="5600" dirty="0" err="1" smtClean="0"/>
              <a:t>Popecki</a:t>
            </a:r>
            <a:r>
              <a:rPr lang="en-US" sz="5600" dirty="0" smtClean="0"/>
              <a:t>, </a:t>
            </a:r>
            <a:r>
              <a:rPr lang="en-US" sz="5600" b="1" i="1" dirty="0" smtClean="0"/>
              <a:t>Solar wind ion observations: Comparison from the depths of solar minimum to the rising of the cycle</a:t>
            </a:r>
            <a:r>
              <a:rPr lang="en-US" sz="5600" dirty="0" smtClean="0"/>
              <a:t>, Solar Wind 13, AIP Conf. Proc. 1539, 15-19, doi:10.1063/1.4810978, 2013.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smtClean="0"/>
              <a:t>Liu, Y.D., J. G. </a:t>
            </a:r>
            <a:r>
              <a:rPr lang="en-US" sz="5600" dirty="0" err="1" smtClean="0"/>
              <a:t>Luhmann</a:t>
            </a:r>
            <a:r>
              <a:rPr lang="en-US" sz="5600" dirty="0" smtClean="0"/>
              <a:t>, P. </a:t>
            </a:r>
            <a:r>
              <a:rPr lang="en-US" sz="5600" dirty="0" err="1" smtClean="0"/>
              <a:t>Kajdic</a:t>
            </a:r>
            <a:r>
              <a:rPr lang="en-US" sz="5600" dirty="0" smtClean="0"/>
              <a:t>, E. K. J. </a:t>
            </a:r>
            <a:r>
              <a:rPr lang="en-US" sz="5600" dirty="0" err="1" smtClean="0"/>
              <a:t>Kilpua</a:t>
            </a:r>
            <a:r>
              <a:rPr lang="en-US" sz="5600" dirty="0" smtClean="0"/>
              <a:t>, N. </a:t>
            </a:r>
            <a:r>
              <a:rPr lang="en-US" sz="5600" dirty="0" err="1" smtClean="0"/>
              <a:t>Lugaz</a:t>
            </a:r>
            <a:r>
              <a:rPr lang="en-US" sz="5600" dirty="0" smtClean="0"/>
              <a:t>, N. A. Nitta. C. </a:t>
            </a:r>
            <a:r>
              <a:rPr lang="en-US" sz="5600" dirty="0" err="1" smtClean="0"/>
              <a:t>Moestl</a:t>
            </a:r>
            <a:r>
              <a:rPr lang="en-US" sz="5600" dirty="0" smtClean="0"/>
              <a:t>, B. </a:t>
            </a:r>
            <a:r>
              <a:rPr lang="en-US" sz="5600" dirty="0" err="1" smtClean="0"/>
              <a:t>Lavraud</a:t>
            </a:r>
            <a:r>
              <a:rPr lang="en-US" sz="5600" dirty="0" smtClean="0"/>
              <a:t>, S. D. Bale, C. J. </a:t>
            </a:r>
            <a:r>
              <a:rPr lang="en-US" sz="5600" dirty="0" err="1" smtClean="0"/>
              <a:t>Farrugia</a:t>
            </a:r>
            <a:r>
              <a:rPr lang="en-US" sz="5600" dirty="0" smtClean="0"/>
              <a:t>, and A. B. Galvin, Observations of an Extreme Storm in Interplanetary Space Caused by Successive Coronal Mass Ejections, Nature Communications, 2014.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err="1" smtClean="0"/>
              <a:t>Luhmann</a:t>
            </a:r>
            <a:r>
              <a:rPr lang="en-US" sz="5600" dirty="0" smtClean="0"/>
              <a:t>, J.G., M. </a:t>
            </a:r>
            <a:r>
              <a:rPr lang="en-US" sz="5600" dirty="0" err="1" smtClean="0"/>
              <a:t>Ellenburg</a:t>
            </a:r>
            <a:r>
              <a:rPr lang="en-US" sz="5600" dirty="0" smtClean="0"/>
              <a:t>, P. Riley, D. </a:t>
            </a:r>
            <a:r>
              <a:rPr lang="en-US" sz="5600" dirty="0" err="1" smtClean="0"/>
              <a:t>Odstrcil</a:t>
            </a:r>
            <a:r>
              <a:rPr lang="en-US" sz="5600" dirty="0" smtClean="0"/>
              <a:t>, G. Petrie, E. </a:t>
            </a:r>
            <a:r>
              <a:rPr lang="en-US" sz="5600" dirty="0" err="1" smtClean="0"/>
              <a:t>Kilpua</a:t>
            </a:r>
            <a:r>
              <a:rPr lang="en-US" sz="5600" dirty="0" smtClean="0"/>
              <a:t>, L.K. </a:t>
            </a:r>
            <a:r>
              <a:rPr lang="en-US" sz="5600" dirty="0" err="1" smtClean="0"/>
              <a:t>Jian</a:t>
            </a:r>
            <a:r>
              <a:rPr lang="en-US" sz="5600" dirty="0" smtClean="0"/>
              <a:t>, C.T. Russell, K. </a:t>
            </a:r>
            <a:r>
              <a:rPr lang="en-US" sz="5600" dirty="0" err="1" smtClean="0"/>
              <a:t>Simunac</a:t>
            </a:r>
            <a:r>
              <a:rPr lang="en-US" sz="5600" dirty="0" smtClean="0"/>
              <a:t>, and A.B. Galvin, </a:t>
            </a:r>
            <a:r>
              <a:rPr lang="en-US" sz="5600" b="1" i="1" dirty="0" smtClean="0"/>
              <a:t>Large Scale solar wind structure: Non-dipolar features and consequences</a:t>
            </a:r>
            <a:r>
              <a:rPr lang="en-US" sz="5600" dirty="0" smtClean="0"/>
              <a:t>, Solar Wind 13, AIP Conf. Proc. 1539, 110-115, doi:10.1063/1.4811001, 2013.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err="1" smtClean="0"/>
              <a:t>Lugaz</a:t>
            </a:r>
            <a:r>
              <a:rPr lang="en-US" sz="5600" dirty="0" smtClean="0"/>
              <a:t>, N., C. J. </a:t>
            </a:r>
            <a:r>
              <a:rPr lang="en-US" sz="5600" dirty="0" err="1" smtClean="0"/>
              <a:t>Farrugia</a:t>
            </a:r>
            <a:r>
              <a:rPr lang="en-US" sz="5600" dirty="0" smtClean="0"/>
              <a:t>, and N. Al-Haddad, </a:t>
            </a:r>
            <a:r>
              <a:rPr lang="en-US" sz="5600" b="1" i="1" dirty="0" smtClean="0"/>
              <a:t>Complex evolution of coronal mass ejections in the inner </a:t>
            </a:r>
            <a:r>
              <a:rPr lang="en-US" sz="5600" b="1" i="1" dirty="0" err="1" smtClean="0"/>
              <a:t>heliosphere</a:t>
            </a:r>
            <a:r>
              <a:rPr lang="en-US" sz="5600" b="1" i="1" dirty="0" smtClean="0"/>
              <a:t>, as revealed by numerical simulations and STEREO observations: A review</a:t>
            </a:r>
            <a:r>
              <a:rPr lang="en-US" sz="5600" dirty="0" smtClean="0"/>
              <a:t>, Nature of Prominences and their role in Space Weather, Proceedings IAU Symposium, eds. B </a:t>
            </a:r>
            <a:r>
              <a:rPr lang="en-US" sz="5600" dirty="0" err="1" smtClean="0"/>
              <a:t>Schmieder</a:t>
            </a:r>
            <a:r>
              <a:rPr lang="en-US" sz="5600" dirty="0" smtClean="0"/>
              <a:t>, J. -M. Malherbe, No. 300, 2014.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err="1" smtClean="0"/>
              <a:t>Moestl</a:t>
            </a:r>
            <a:r>
              <a:rPr lang="en-US" sz="5600" dirty="0" smtClean="0"/>
              <a:t>, C., K. </a:t>
            </a:r>
            <a:r>
              <a:rPr lang="en-US" sz="5600" dirty="0" err="1" smtClean="0"/>
              <a:t>Amla</a:t>
            </a:r>
            <a:r>
              <a:rPr lang="en-US" sz="5600" dirty="0" smtClean="0"/>
              <a:t>, J. R. Hall, P. C. </a:t>
            </a:r>
            <a:r>
              <a:rPr lang="en-US" sz="5600" dirty="0" err="1" smtClean="0"/>
              <a:t>Liewer</a:t>
            </a:r>
            <a:r>
              <a:rPr lang="en-US" sz="5600" dirty="0" smtClean="0"/>
              <a:t>, E. M De Jong, R. C. </a:t>
            </a:r>
            <a:r>
              <a:rPr lang="en-US" sz="5600" dirty="0" err="1" smtClean="0"/>
              <a:t>Colannino</a:t>
            </a:r>
            <a:r>
              <a:rPr lang="en-US" sz="5600" dirty="0" smtClean="0"/>
              <a:t>, A. M. </a:t>
            </a:r>
            <a:r>
              <a:rPr lang="en-US" sz="5600" dirty="0" err="1" smtClean="0"/>
              <a:t>Veronig</a:t>
            </a:r>
            <a:r>
              <a:rPr lang="en-US" sz="5600" dirty="0" smtClean="0"/>
              <a:t>, T. </a:t>
            </a:r>
            <a:r>
              <a:rPr lang="en-US" sz="5600" dirty="0" err="1" smtClean="0"/>
              <a:t>Rollett</a:t>
            </a:r>
            <a:r>
              <a:rPr lang="en-US" sz="5600" dirty="0" smtClean="0"/>
              <a:t>,. M. </a:t>
            </a:r>
            <a:r>
              <a:rPr lang="en-US" sz="5600" dirty="0" err="1" smtClean="0"/>
              <a:t>Temmer</a:t>
            </a:r>
            <a:r>
              <a:rPr lang="en-US" sz="5600" dirty="0" smtClean="0"/>
              <a:t>, V. </a:t>
            </a:r>
            <a:r>
              <a:rPr lang="en-US" sz="5600" dirty="0" err="1" smtClean="0"/>
              <a:t>Peinhart</a:t>
            </a:r>
            <a:r>
              <a:rPr lang="en-US" sz="5600" dirty="0" smtClean="0"/>
              <a:t>, J. A. Davies, N. </a:t>
            </a:r>
            <a:r>
              <a:rPr lang="en-US" sz="5600" dirty="0" err="1" smtClean="0"/>
              <a:t>Lugaz</a:t>
            </a:r>
            <a:r>
              <a:rPr lang="en-US" sz="5600" dirty="0" smtClean="0"/>
              <a:t>, Y. Liu, C. J. </a:t>
            </a:r>
            <a:r>
              <a:rPr lang="en-US" sz="5600" dirty="0" err="1" smtClean="0"/>
              <a:t>Farrugia</a:t>
            </a:r>
            <a:r>
              <a:rPr lang="en-US" sz="5600" dirty="0" smtClean="0"/>
              <a:t>, J. G. </a:t>
            </a:r>
            <a:r>
              <a:rPr lang="en-US" sz="5600" dirty="0" err="1" smtClean="0"/>
              <a:t>Luhmann</a:t>
            </a:r>
            <a:r>
              <a:rPr lang="en-US" sz="5600" dirty="0" smtClean="0"/>
              <a:t>, B. </a:t>
            </a:r>
            <a:r>
              <a:rPr lang="en-US" sz="5600" dirty="0" err="1" smtClean="0"/>
              <a:t>Vrsank</a:t>
            </a:r>
            <a:r>
              <a:rPr lang="en-US" sz="5600" dirty="0" smtClean="0"/>
              <a:t>, R. A. Harrison, and A. B. Galvin, </a:t>
            </a:r>
            <a:r>
              <a:rPr lang="en-US" sz="5600" b="1" i="1" dirty="0" smtClean="0"/>
              <a:t>Connecting speeds, directions, and arrival times of 22 coronal mass ejections from the Sun to 1 AU</a:t>
            </a:r>
            <a:r>
              <a:rPr lang="en-US" sz="5600" dirty="0" smtClean="0"/>
              <a:t>, </a:t>
            </a:r>
            <a:r>
              <a:rPr lang="en-US" sz="5600" dirty="0" err="1" smtClean="0"/>
              <a:t>Astrophys</a:t>
            </a:r>
            <a:r>
              <a:rPr lang="en-US" sz="5600" dirty="0" smtClean="0"/>
              <a:t>. J., 2014.</a:t>
            </a:r>
          </a:p>
          <a:p>
            <a:pPr marL="0" indent="0">
              <a:buNone/>
            </a:pPr>
            <a:endParaRPr lang="en-US" sz="5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Bibliography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sz="5600" dirty="0" err="1" smtClean="0"/>
              <a:t>Ngwira</a:t>
            </a:r>
            <a:r>
              <a:rPr lang="en-US" sz="5600" dirty="0" smtClean="0"/>
              <a:t>, C. M., A. </a:t>
            </a:r>
            <a:r>
              <a:rPr lang="en-US" sz="5600" dirty="0" err="1" smtClean="0"/>
              <a:t>Pulkkinen</a:t>
            </a:r>
            <a:r>
              <a:rPr lang="en-US" sz="5600" dirty="0" smtClean="0"/>
              <a:t>, M. Leila Mays, M. M. </a:t>
            </a:r>
            <a:r>
              <a:rPr lang="en-US" sz="5600" dirty="0" err="1" smtClean="0"/>
              <a:t>Kuznetsova</a:t>
            </a:r>
            <a:r>
              <a:rPr lang="en-US" sz="5600" dirty="0" smtClean="0"/>
              <a:t>, A. B. Galvin, K. </a:t>
            </a:r>
            <a:r>
              <a:rPr lang="en-US" sz="5600" dirty="0" err="1" smtClean="0"/>
              <a:t>Simunac</a:t>
            </a:r>
            <a:r>
              <a:rPr lang="en-US" sz="5600" dirty="0" smtClean="0"/>
              <a:t>, D. N. Baker, X. Li, Y. </a:t>
            </a:r>
            <a:r>
              <a:rPr lang="en-US" sz="5600" dirty="0" err="1" smtClean="0"/>
              <a:t>Zheng</a:t>
            </a:r>
            <a:r>
              <a:rPr lang="en-US" sz="5600" dirty="0" smtClean="0"/>
              <a:t>, and A. </a:t>
            </a:r>
            <a:r>
              <a:rPr lang="en-US" sz="5600" dirty="0" err="1" smtClean="0"/>
              <a:t>Glocer</a:t>
            </a:r>
            <a:r>
              <a:rPr lang="en-US" sz="5600" dirty="0" smtClean="0"/>
              <a:t> (2013), </a:t>
            </a:r>
            <a:r>
              <a:rPr lang="en-US" sz="5600" b="1" i="1" dirty="0" smtClean="0"/>
              <a:t>Simulation of the 23 July 2012 extreme space weather event: What if this extremely rare CME was Earth directed?</a:t>
            </a:r>
            <a:r>
              <a:rPr lang="en-US" sz="5600" dirty="0" smtClean="0"/>
              <a:t>, Space Weather, 11, 671–679, doi:10.1002/2013SW000990,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 err="1"/>
              <a:t>Popecki</a:t>
            </a:r>
            <a:r>
              <a:rPr lang="en-US" sz="5600" dirty="0"/>
              <a:t>, M.A., B. </a:t>
            </a:r>
            <a:r>
              <a:rPr lang="en-US" sz="5600" dirty="0" err="1"/>
              <a:t>Klecker</a:t>
            </a:r>
            <a:r>
              <a:rPr lang="en-US" sz="5600" dirty="0"/>
              <a:t>, K.D.C. </a:t>
            </a:r>
            <a:r>
              <a:rPr lang="en-US" sz="5600" dirty="0" err="1"/>
              <a:t>Simunac</a:t>
            </a:r>
            <a:r>
              <a:rPr lang="en-US" sz="5600" dirty="0"/>
              <a:t>, A.B. Galvin, and H. </a:t>
            </a:r>
            <a:r>
              <a:rPr lang="en-US" sz="5600" dirty="0" err="1"/>
              <a:t>Kucharek</a:t>
            </a:r>
            <a:r>
              <a:rPr lang="en-US" sz="5600" dirty="0"/>
              <a:t>, </a:t>
            </a:r>
            <a:r>
              <a:rPr lang="en-US" sz="5600" b="1" i="1" dirty="0"/>
              <a:t>On the variability of He+ </a:t>
            </a:r>
            <a:r>
              <a:rPr lang="en-US" sz="5600" b="1" i="1" dirty="0" err="1"/>
              <a:t>Suprathermal</a:t>
            </a:r>
            <a:r>
              <a:rPr lang="en-US" sz="5600" b="1" i="1" dirty="0"/>
              <a:t> Tails</a:t>
            </a:r>
            <a:r>
              <a:rPr lang="en-US" sz="5600" dirty="0"/>
              <a:t>, Solar Wind 13, AIP Conf. Proc. 1539, 255-258, doi:10.1063/1.4811036,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/>
              <a:t>Russell, C.T., R.A. </a:t>
            </a:r>
            <a:r>
              <a:rPr lang="en-US" sz="5600" dirty="0" err="1"/>
              <a:t>Mewaldt</a:t>
            </a:r>
            <a:r>
              <a:rPr lang="en-US" sz="5600" dirty="0"/>
              <a:t>, J.G. </a:t>
            </a:r>
            <a:r>
              <a:rPr lang="en-US" sz="5600" dirty="0" err="1"/>
              <a:t>Luhmann</a:t>
            </a:r>
            <a:r>
              <a:rPr lang="en-US" sz="5600" dirty="0"/>
              <a:t>, G.M. Mason, T.T. von </a:t>
            </a:r>
            <a:r>
              <a:rPr lang="en-US" sz="5600" dirty="0" err="1"/>
              <a:t>Rosenvinge</a:t>
            </a:r>
            <a:r>
              <a:rPr lang="en-US" sz="5600" dirty="0"/>
              <a:t>, C.M.S. Cohen, R. A. </a:t>
            </a:r>
            <a:r>
              <a:rPr lang="en-US" sz="5600" dirty="0" err="1"/>
              <a:t>Leske</a:t>
            </a:r>
            <a:r>
              <a:rPr lang="en-US" sz="5600" dirty="0"/>
              <a:t>, R. Gomez-</a:t>
            </a:r>
            <a:r>
              <a:rPr lang="en-US" sz="5600" dirty="0" err="1"/>
              <a:t>Herrerro</a:t>
            </a:r>
            <a:r>
              <a:rPr lang="en-US" sz="5600" dirty="0"/>
              <a:t>, A. </a:t>
            </a:r>
            <a:r>
              <a:rPr lang="en-US" sz="5600" dirty="0" err="1"/>
              <a:t>Klassen</a:t>
            </a:r>
            <a:r>
              <a:rPr lang="en-US" sz="5600" dirty="0"/>
              <a:t>, A.B. Galvin, K.D.C. </a:t>
            </a:r>
            <a:r>
              <a:rPr lang="en-US" sz="5600" dirty="0" err="1"/>
              <a:t>Simunac</a:t>
            </a:r>
            <a:r>
              <a:rPr lang="en-US" sz="5600" dirty="0"/>
              <a:t>, </a:t>
            </a:r>
            <a:r>
              <a:rPr lang="en-US" sz="5600" b="1" i="1" dirty="0"/>
              <a:t>The Very Unusual Interplanetary Coronal Mass Ejection of 2012 July 23: A Blast Wave Mediated by Solar Energetic Particles</a:t>
            </a:r>
            <a:r>
              <a:rPr lang="en-US" sz="5600" dirty="0"/>
              <a:t>, The Astrophysical Journal, doi:10.1088/0004-637X/770/1/38,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 err="1"/>
              <a:t>Simunac</a:t>
            </a:r>
            <a:r>
              <a:rPr lang="en-US" sz="5600" dirty="0"/>
              <a:t>, K.D.C., A.B. Galvin, C.J. </a:t>
            </a:r>
            <a:r>
              <a:rPr lang="en-US" sz="5600" dirty="0" err="1"/>
              <a:t>Farrugia</a:t>
            </a:r>
            <a:r>
              <a:rPr lang="en-US" sz="5600" dirty="0"/>
              <a:t>, Y.C.-M. Liu, and J.G. </a:t>
            </a:r>
            <a:r>
              <a:rPr lang="en-US" sz="5600" dirty="0" err="1"/>
              <a:t>Luhmann</a:t>
            </a:r>
            <a:r>
              <a:rPr lang="en-US" sz="5600" dirty="0"/>
              <a:t>, </a:t>
            </a:r>
            <a:r>
              <a:rPr lang="en-US" sz="5600" b="1" i="1" dirty="0"/>
              <a:t>Multi-spacecraft observations of the </a:t>
            </a:r>
            <a:r>
              <a:rPr lang="en-US" sz="5600" b="1" i="1" dirty="0" err="1"/>
              <a:t>heliospheric</a:t>
            </a:r>
            <a:r>
              <a:rPr lang="en-US" sz="5600" b="1" i="1" dirty="0"/>
              <a:t> plasma sheet</a:t>
            </a:r>
            <a:r>
              <a:rPr lang="en-US" sz="5600" dirty="0"/>
              <a:t>, Solar Wind 13, AIP Conf. Proc. 1539, 66-69, doi:10.1063/1.4810991,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/>
              <a:t>Webb, D.F., C. </a:t>
            </a:r>
            <a:r>
              <a:rPr lang="en-US" sz="5600" dirty="0" err="1"/>
              <a:t>Moestl</a:t>
            </a:r>
            <a:r>
              <a:rPr lang="en-US" sz="5600" dirty="0"/>
              <a:t>,  B.V. Jackson, M.M. </a:t>
            </a:r>
            <a:r>
              <a:rPr lang="en-US" sz="5600" dirty="0" err="1"/>
              <a:t>Bisi</a:t>
            </a:r>
            <a:r>
              <a:rPr lang="en-US" sz="5600" dirty="0"/>
              <a:t>, T.A. Howard, T. Mulligan, E.A. Jensen, L.K. </a:t>
            </a:r>
            <a:r>
              <a:rPr lang="en-US" sz="5600" dirty="0" err="1"/>
              <a:t>Jian</a:t>
            </a:r>
            <a:r>
              <a:rPr lang="en-US" sz="5600" dirty="0"/>
              <a:t>, J.A. Davies, C.A. de </a:t>
            </a:r>
            <a:r>
              <a:rPr lang="en-US" sz="5600" dirty="0" err="1"/>
              <a:t>Koning</a:t>
            </a:r>
            <a:r>
              <a:rPr lang="en-US" sz="5600" dirty="0"/>
              <a:t>, Y. Liu, M. </a:t>
            </a:r>
            <a:r>
              <a:rPr lang="en-US" sz="5600" dirty="0" err="1"/>
              <a:t>Temmer</a:t>
            </a:r>
            <a:r>
              <a:rPr lang="en-US" sz="5600" dirty="0"/>
              <a:t>, J.M. Clover, C.J. </a:t>
            </a:r>
            <a:r>
              <a:rPr lang="en-US" sz="5600" dirty="0" err="1"/>
              <a:t>Farrugia</a:t>
            </a:r>
            <a:r>
              <a:rPr lang="en-US" sz="5600" dirty="0"/>
              <a:t>, R.A. Harrison, N. Nitta, D. </a:t>
            </a:r>
            <a:r>
              <a:rPr lang="en-US" sz="5600" dirty="0" err="1"/>
              <a:t>Odstrcil</a:t>
            </a:r>
            <a:r>
              <a:rPr lang="en-US" sz="5600" dirty="0"/>
              <a:t>, S.J. </a:t>
            </a:r>
            <a:r>
              <a:rPr lang="en-US" sz="5600" dirty="0" err="1"/>
              <a:t>Tappin</a:t>
            </a:r>
            <a:r>
              <a:rPr lang="en-US" sz="5600" dirty="0"/>
              <a:t>, H.-S. Yu,,</a:t>
            </a:r>
            <a:r>
              <a:rPr lang="en-US" sz="5600" b="1" dirty="0"/>
              <a:t> </a:t>
            </a:r>
            <a:r>
              <a:rPr lang="en-US" sz="5600" b="1" i="1" dirty="0" err="1"/>
              <a:t>Heliospheric</a:t>
            </a:r>
            <a:r>
              <a:rPr lang="en-US" sz="5600" b="1" i="1" dirty="0"/>
              <a:t> Imaging of 3D Density Structures During the Multiple Coronal Mass Ejections of Late July to Early August 2010</a:t>
            </a:r>
            <a:r>
              <a:rPr lang="en-US" sz="5600" dirty="0"/>
              <a:t>, Solar </a:t>
            </a:r>
            <a:r>
              <a:rPr lang="en-US" sz="5600" dirty="0" err="1"/>
              <a:t>Phys</a:t>
            </a:r>
            <a:r>
              <a:rPr lang="en-US" sz="5600" dirty="0"/>
              <a:t>, 285, 317-348, </a:t>
            </a:r>
            <a:r>
              <a:rPr lang="en-US" sz="5600" dirty="0" err="1"/>
              <a:t>doi</a:t>
            </a:r>
            <a:r>
              <a:rPr lang="en-US" sz="5600" dirty="0"/>
              <a:t>: 10.1007/s11207-013-0260-5,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/>
              <a:t>Yu, W., C.J. </a:t>
            </a:r>
            <a:r>
              <a:rPr lang="en-US" sz="5600" dirty="0" err="1"/>
              <a:t>Farrugia</a:t>
            </a:r>
            <a:r>
              <a:rPr lang="en-US" sz="5600" dirty="0"/>
              <a:t>, A.B. Galvin, K.D.C. </a:t>
            </a:r>
            <a:r>
              <a:rPr lang="en-US" sz="5600" dirty="0" err="1"/>
              <a:t>Simunac</a:t>
            </a:r>
            <a:r>
              <a:rPr lang="en-US" sz="5600" dirty="0"/>
              <a:t>, E.K.J. </a:t>
            </a:r>
            <a:r>
              <a:rPr lang="en-US" sz="5600" dirty="0" err="1"/>
              <a:t>Kilpua</a:t>
            </a:r>
            <a:r>
              <a:rPr lang="en-US" sz="5600" dirty="0"/>
              <a:t>, M.A. </a:t>
            </a:r>
            <a:r>
              <a:rPr lang="en-US" sz="5600" dirty="0" err="1"/>
              <a:t>Popecki</a:t>
            </a:r>
            <a:r>
              <a:rPr lang="en-US" sz="5600" dirty="0"/>
              <a:t>, C. </a:t>
            </a:r>
            <a:r>
              <a:rPr lang="en-US" sz="5600" dirty="0" err="1"/>
              <a:t>Moestl</a:t>
            </a:r>
            <a:r>
              <a:rPr lang="en-US" sz="5600" dirty="0"/>
              <a:t>, N. </a:t>
            </a:r>
            <a:r>
              <a:rPr lang="en-US" sz="5600" dirty="0" err="1"/>
              <a:t>Lugaz</a:t>
            </a:r>
            <a:r>
              <a:rPr lang="en-US" sz="5600" dirty="0"/>
              <a:t>, J.G. </a:t>
            </a:r>
            <a:r>
              <a:rPr lang="en-US" sz="5600" dirty="0" err="1"/>
              <a:t>Luhmann</a:t>
            </a:r>
            <a:r>
              <a:rPr lang="en-US" sz="5600" dirty="0"/>
              <a:t>, A. </a:t>
            </a:r>
            <a:r>
              <a:rPr lang="en-US" sz="5600" dirty="0" err="1"/>
              <a:t>Opitz</a:t>
            </a:r>
            <a:r>
              <a:rPr lang="en-US" sz="5600" dirty="0"/>
              <a:t>, and J.-A. </a:t>
            </a:r>
            <a:r>
              <a:rPr lang="en-US" sz="5600" dirty="0" err="1"/>
              <a:t>Sauvaud</a:t>
            </a:r>
            <a:r>
              <a:rPr lang="en-US" sz="5600" dirty="0"/>
              <a:t>, </a:t>
            </a:r>
            <a:r>
              <a:rPr lang="en-US" sz="5600" b="1" i="1" dirty="0"/>
              <a:t>Small solar wind transients: Stereo-A observations in 2009</a:t>
            </a:r>
            <a:r>
              <a:rPr lang="en-US" sz="5600" dirty="0"/>
              <a:t>, Solar Wind 13, AIP Conf. Proc. 1539, 311-314, doi:10.1063/1.4811050, 2013.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r>
              <a:rPr lang="en-US" sz="5600" dirty="0"/>
              <a:t>Yu, W., C. J. </a:t>
            </a:r>
            <a:r>
              <a:rPr lang="en-US" sz="5600" dirty="0" err="1"/>
              <a:t>Farrugia</a:t>
            </a:r>
            <a:r>
              <a:rPr lang="en-US" sz="5600" dirty="0"/>
              <a:t>, A. B. Galvin, C. </a:t>
            </a:r>
            <a:r>
              <a:rPr lang="en-US" sz="5600" dirty="0" err="1"/>
              <a:t>Moestl</a:t>
            </a:r>
            <a:r>
              <a:rPr lang="en-US" sz="5600" dirty="0"/>
              <a:t>, K. D. C. </a:t>
            </a:r>
            <a:r>
              <a:rPr lang="en-US" sz="5600" dirty="0" err="1"/>
              <a:t>Simunac</a:t>
            </a:r>
            <a:r>
              <a:rPr lang="en-US" sz="5600" dirty="0"/>
              <a:t>, and R. B. </a:t>
            </a:r>
            <a:r>
              <a:rPr lang="en-US" sz="5600" dirty="0" err="1"/>
              <a:t>Torbert</a:t>
            </a:r>
            <a:r>
              <a:rPr lang="en-US" sz="5600" dirty="0"/>
              <a:t>,  </a:t>
            </a:r>
            <a:r>
              <a:rPr lang="en-US" sz="5600" b="1" i="1" dirty="0"/>
              <a:t>A statistical analysis of Properties of Small Transients in the  solar wind, 2007-2009: STEREO and WIND Observations</a:t>
            </a:r>
            <a:r>
              <a:rPr lang="en-US" sz="5600" dirty="0"/>
              <a:t>, J. Geophys. Res. Space Physics, 119, doi:10.1002/2013JA019115, 2014.</a:t>
            </a:r>
          </a:p>
          <a:p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Losses - STA</a:t>
            </a:r>
            <a:endParaRPr lang="en-US" dirty="0"/>
          </a:p>
        </p:txBody>
      </p:sp>
      <p:pic>
        <p:nvPicPr>
          <p:cNvPr id="5" name="Picture 4" descr="STA Missing 2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1369412"/>
            <a:ext cx="6373803" cy="2995707"/>
          </a:xfrm>
          <a:prstGeom prst="rect">
            <a:avLst/>
          </a:prstGeom>
        </p:spPr>
      </p:pic>
      <p:pic>
        <p:nvPicPr>
          <p:cNvPr id="6" name="Picture 5" descr="STA Missing Early 2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3" y="4417999"/>
            <a:ext cx="5096524" cy="23556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Losses - STB</a:t>
            </a:r>
            <a:endParaRPr lang="en-US" dirty="0"/>
          </a:p>
        </p:txBody>
      </p:sp>
      <p:pic>
        <p:nvPicPr>
          <p:cNvPr id="3" name="Picture 2" descr="STB Missing 2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3" y="1305113"/>
            <a:ext cx="6938387" cy="3257013"/>
          </a:xfrm>
          <a:prstGeom prst="rect">
            <a:avLst/>
          </a:prstGeom>
        </p:spPr>
      </p:pic>
      <p:pic>
        <p:nvPicPr>
          <p:cNvPr id="4" name="Picture 3" descr="STB Missing Early 2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3" y="4562126"/>
            <a:ext cx="4871440" cy="22644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meet reduced telemetry we have been eliminating some </a:t>
            </a:r>
            <a:r>
              <a:rPr lang="en-US" dirty="0" err="1" smtClean="0"/>
              <a:t>ApIDs</a:t>
            </a:r>
            <a:r>
              <a:rPr lang="en-US" dirty="0" smtClean="0"/>
              <a:t> (31A, 31B, 31E, 31F, 320) and in other cases (31C, 31D) have extended accumulation times up to 2 hours.</a:t>
            </a:r>
          </a:p>
          <a:p>
            <a:r>
              <a:rPr lang="en-US" dirty="0" smtClean="0"/>
              <a:t>Some routine processing programs are currently under revision to accommodate variable accumulation times. </a:t>
            </a:r>
          </a:p>
          <a:p>
            <a:r>
              <a:rPr lang="en-US" dirty="0" smtClean="0"/>
              <a:t>This will allow us to extend accumulation times for priority rates, if it becomes necessary to reduce telemetry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 is nominal, except for </a:t>
            </a:r>
          </a:p>
          <a:p>
            <a:pPr lvl="1"/>
            <a:r>
              <a:rPr lang="en-US" dirty="0" smtClean="0"/>
              <a:t>The reduced telemetry, creates data gaps and some APIDs have been commanded either off or with increased time accumulation</a:t>
            </a:r>
          </a:p>
          <a:p>
            <a:pPr lvl="1"/>
            <a:r>
              <a:rPr lang="en-US" dirty="0" smtClean="0"/>
              <a:t>Apparently the new telemetry reduction requires a new turn on procedures after an IDPU reboot (aka MAG anomaly recovery operations)</a:t>
            </a:r>
          </a:p>
          <a:p>
            <a:pPr lvl="1"/>
            <a:r>
              <a:rPr lang="en-US" dirty="0" smtClean="0"/>
              <a:t>Reduced efficiency on MCPs, particularly for STB</a:t>
            </a:r>
          </a:p>
          <a:p>
            <a:pPr lvl="2"/>
            <a:r>
              <a:rPr lang="en-US" dirty="0" smtClean="0"/>
              <a:t>Issue stems from the entrance system design, which did not meet specifications</a:t>
            </a:r>
          </a:p>
          <a:p>
            <a:pPr lvl="2"/>
            <a:r>
              <a:rPr lang="en-US" dirty="0" smtClean="0"/>
              <a:t>Primarily affects minor species, not the protons</a:t>
            </a:r>
          </a:p>
          <a:p>
            <a:pPr lvl="2"/>
            <a:r>
              <a:rPr lang="en-US" dirty="0" smtClean="0"/>
              <a:t>Looking at what over head is left in operational voltages</a:t>
            </a:r>
          </a:p>
          <a:p>
            <a:pPr lvl="2"/>
            <a:r>
              <a:rPr lang="en-US" dirty="0" smtClean="0"/>
              <a:t>Problem should be alleviated once s/c flips (new section of MCPs exposed)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Have started team planning for changes to processing programs to accommodate new orientation (L. Ellis)</a:t>
            </a:r>
          </a:p>
          <a:p>
            <a:r>
              <a:rPr lang="en-US" dirty="0" smtClean="0"/>
              <a:t>Instrument efficiencies will be different as different parts of the detectors will be exposed (K. </a:t>
            </a:r>
            <a:r>
              <a:rPr lang="en-US" dirty="0" err="1" smtClean="0"/>
              <a:t>Simunac</a:t>
            </a:r>
            <a:r>
              <a:rPr lang="en-US" dirty="0" smtClean="0"/>
              <a:t> and A. Galvin)</a:t>
            </a:r>
          </a:p>
          <a:p>
            <a:r>
              <a:rPr lang="en-US" dirty="0" smtClean="0"/>
              <a:t>Have started planning “</a:t>
            </a:r>
            <a:r>
              <a:rPr lang="en-US" dirty="0" err="1" smtClean="0"/>
              <a:t>recommissioning</a:t>
            </a:r>
            <a:r>
              <a:rPr lang="en-US" dirty="0" smtClean="0"/>
              <a:t>” activities (J. </a:t>
            </a:r>
            <a:r>
              <a:rPr lang="en-US" dirty="0" err="1" smtClean="0"/>
              <a:t>Gaidos</a:t>
            </a:r>
            <a:r>
              <a:rPr lang="en-US" dirty="0" smtClean="0"/>
              <a:t> and M. </a:t>
            </a:r>
            <a:r>
              <a:rPr lang="en-US" dirty="0" err="1" smtClean="0"/>
              <a:t>Popecki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some concern about how cold the power supplies will become under extended non-operations.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Gaidos</a:t>
            </a:r>
            <a:r>
              <a:rPr lang="en-US" dirty="0" smtClean="0"/>
              <a:t> has been returned to STEREO activities with these operational plans (was the system engineer on PLASTIC).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3301"/>
          </a:xfrm>
        </p:spPr>
        <p:txBody>
          <a:bodyPr/>
          <a:lstStyle/>
          <a:p>
            <a:r>
              <a:rPr lang="en-US" dirty="0" smtClean="0"/>
              <a:t>STEREO B updated through Dec 31, 2013</a:t>
            </a:r>
          </a:p>
          <a:p>
            <a:r>
              <a:rPr lang="en-US" dirty="0" smtClean="0"/>
              <a:t>STEREO A updated through Nov 30,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893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Level 3 data products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292451"/>
            <a:ext cx="8229600" cy="129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STEREO A He+ pickup ions through 2012</a:t>
            </a:r>
          </a:p>
          <a:p>
            <a:r>
              <a:rPr lang="en-US" dirty="0" smtClean="0"/>
              <a:t>2013 in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21389"/>
            <a:ext cx="8229600" cy="1143000"/>
          </a:xfrm>
        </p:spPr>
        <p:txBody>
          <a:bodyPr/>
          <a:lstStyle/>
          <a:p>
            <a:r>
              <a:rPr lang="en-US" dirty="0" smtClean="0"/>
              <a:t>Some Science Nuggets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Connecting white light to in situ observations of 22 coronal mass ejections </a:t>
            </a:r>
            <a:r>
              <a:rPr lang="en-US" sz="2400" b="1" dirty="0" smtClean="0"/>
              <a:t>from Sun </a:t>
            </a:r>
            <a:r>
              <a:rPr lang="en-US" sz="2400" b="1" dirty="0"/>
              <a:t>to 1 AU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96851"/>
          </a:xfrm>
        </p:spPr>
        <p:txBody>
          <a:bodyPr>
            <a:normAutofit/>
          </a:bodyPr>
          <a:lstStyle/>
          <a:p>
            <a:r>
              <a:rPr lang="en-US" sz="1600" i="1" dirty="0" err="1"/>
              <a:t>Moestl</a:t>
            </a:r>
            <a:r>
              <a:rPr lang="en-US" sz="1600" i="1" dirty="0"/>
              <a:t>, C., K. </a:t>
            </a:r>
            <a:r>
              <a:rPr lang="en-US" sz="1600" i="1" dirty="0" err="1"/>
              <a:t>Amla</a:t>
            </a:r>
            <a:r>
              <a:rPr lang="en-US" sz="1600" i="1" dirty="0"/>
              <a:t>, J. R. </a:t>
            </a:r>
            <a:r>
              <a:rPr lang="en-US" sz="1600" i="1" dirty="0" smtClean="0"/>
              <a:t>Hall, P</a:t>
            </a:r>
            <a:r>
              <a:rPr lang="en-US" sz="1600" i="1" dirty="0"/>
              <a:t>. C. </a:t>
            </a:r>
            <a:r>
              <a:rPr lang="en-US" sz="1600" i="1" dirty="0" err="1"/>
              <a:t>Liewer</a:t>
            </a:r>
            <a:r>
              <a:rPr lang="en-US" sz="1600" i="1" dirty="0"/>
              <a:t>, E. M De Jong, R. C. </a:t>
            </a:r>
            <a:r>
              <a:rPr lang="en-US" sz="1600" i="1" dirty="0" err="1"/>
              <a:t>Colannino</a:t>
            </a:r>
            <a:r>
              <a:rPr lang="en-US" sz="1600" i="1" dirty="0"/>
              <a:t>, A. M. </a:t>
            </a:r>
            <a:r>
              <a:rPr lang="en-US" sz="1600" i="1" dirty="0" err="1"/>
              <a:t>Veronig</a:t>
            </a:r>
            <a:r>
              <a:rPr lang="en-US" sz="1600" i="1" dirty="0"/>
              <a:t>, T. </a:t>
            </a:r>
            <a:r>
              <a:rPr lang="en-US" sz="1600" i="1" dirty="0" err="1"/>
              <a:t>Rollett</a:t>
            </a:r>
            <a:r>
              <a:rPr lang="en-US" sz="1600" i="1" dirty="0"/>
              <a:t>,.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Temmer</a:t>
            </a:r>
            <a:r>
              <a:rPr lang="en-US" sz="1600" i="1" dirty="0"/>
              <a:t>, V. </a:t>
            </a:r>
            <a:r>
              <a:rPr lang="en-US" sz="1600" i="1" dirty="0" err="1"/>
              <a:t>Peinhart</a:t>
            </a:r>
            <a:r>
              <a:rPr lang="en-US" sz="1600" i="1" dirty="0"/>
              <a:t>, J. A. Davies, N. </a:t>
            </a:r>
            <a:r>
              <a:rPr lang="en-US" sz="1600" i="1" dirty="0" err="1"/>
              <a:t>Lugaz</a:t>
            </a:r>
            <a:r>
              <a:rPr lang="en-US" sz="1600" i="1" dirty="0"/>
              <a:t>, Y. Liu, C. J. </a:t>
            </a:r>
            <a:r>
              <a:rPr lang="en-US" sz="1600" i="1" dirty="0" err="1"/>
              <a:t>Farrugia</a:t>
            </a:r>
            <a:r>
              <a:rPr lang="en-US" sz="1600" i="1" dirty="0"/>
              <a:t>, J. G. </a:t>
            </a:r>
            <a:r>
              <a:rPr lang="en-US" sz="1600" i="1" dirty="0" err="1"/>
              <a:t>Luhmann</a:t>
            </a:r>
            <a:r>
              <a:rPr lang="en-US" sz="1600" i="1" dirty="0"/>
              <a:t>, B. </a:t>
            </a:r>
            <a:r>
              <a:rPr lang="en-US" sz="1600" i="1" dirty="0" err="1"/>
              <a:t>Vrsank</a:t>
            </a:r>
            <a:r>
              <a:rPr lang="en-US" sz="1600" i="1" dirty="0"/>
              <a:t>, R. </a:t>
            </a:r>
            <a:r>
              <a:rPr lang="en-US" sz="1600" i="1" dirty="0" smtClean="0"/>
              <a:t>A. Harrison</a:t>
            </a:r>
            <a:r>
              <a:rPr lang="en-US" sz="1600" i="1" dirty="0"/>
              <a:t>, and A. B. Galvin, </a:t>
            </a:r>
            <a:r>
              <a:rPr lang="en-US" sz="1600" dirty="0"/>
              <a:t>Connecting speeds, directions and arrival times of 22 coronal mass </a:t>
            </a:r>
            <a:r>
              <a:rPr lang="en-US" sz="1600" dirty="0" smtClean="0"/>
              <a:t>ejections from </a:t>
            </a:r>
            <a:r>
              <a:rPr lang="en-US" sz="1600" dirty="0"/>
              <a:t>the Sun to 1 AU, </a:t>
            </a:r>
            <a:r>
              <a:rPr lang="en-US" sz="1600" i="1" dirty="0" err="1"/>
              <a:t>Astrophys</a:t>
            </a:r>
            <a:r>
              <a:rPr lang="en-US" sz="1600" i="1" dirty="0"/>
              <a:t>. J</a:t>
            </a:r>
            <a:r>
              <a:rPr lang="en-US" sz="1600" dirty="0"/>
              <a:t>., under review 2014.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57" y="2614489"/>
            <a:ext cx="8449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CME parameters were predicted mainly from STEREO/HI with 3 different </a:t>
            </a:r>
            <a:r>
              <a:rPr lang="en-US" dirty="0" smtClean="0"/>
              <a:t>models.</a:t>
            </a:r>
          </a:p>
          <a:p>
            <a:r>
              <a:rPr lang="en-US" dirty="0" smtClean="0"/>
              <a:t>With </a:t>
            </a:r>
            <a:r>
              <a:rPr lang="en-US" dirty="0"/>
              <a:t>STEREO we connected CME observations from coronagraph to </a:t>
            </a:r>
            <a:r>
              <a:rPr lang="en-US" dirty="0" smtClean="0"/>
              <a:t>HI </a:t>
            </a:r>
            <a:r>
              <a:rPr lang="en-US" dirty="0"/>
              <a:t>to in </a:t>
            </a:r>
            <a:r>
              <a:rPr lang="en-US" dirty="0" smtClean="0"/>
              <a:t>situ data </a:t>
            </a:r>
            <a:r>
              <a:rPr lang="en-US" dirty="0"/>
              <a:t>at 1 AU.</a:t>
            </a:r>
          </a:p>
          <a:p>
            <a:r>
              <a:rPr lang="en-US" dirty="0"/>
              <a:t>● Three different model geometries of the ICME shape were used for propagating the disturbance </a:t>
            </a:r>
            <a:r>
              <a:rPr lang="en-US" dirty="0" smtClean="0"/>
              <a:t>in interplanetary space. The </a:t>
            </a:r>
            <a:r>
              <a:rPr lang="en-US" dirty="0"/>
              <a:t>results were checked against in situ observations made by </a:t>
            </a:r>
            <a:r>
              <a:rPr lang="en-US" dirty="0" smtClean="0"/>
              <a:t>STEREO B and </a:t>
            </a:r>
            <a:r>
              <a:rPr lang="en-US" dirty="0"/>
              <a:t>Wind.</a:t>
            </a:r>
          </a:p>
          <a:p>
            <a:r>
              <a:rPr lang="en-US" dirty="0"/>
              <a:t>● Relationships were found which make it possible to optimize these predictions.</a:t>
            </a:r>
          </a:p>
          <a:p>
            <a:r>
              <a:rPr lang="en-US" dirty="0"/>
              <a:t>● The result is that with the new relationships, in situ speeds can be predicted within 100 km/s for </a:t>
            </a:r>
            <a:r>
              <a:rPr lang="en-US" dirty="0" smtClean="0"/>
              <a:t>88 % </a:t>
            </a:r>
            <a:r>
              <a:rPr lang="en-US" dirty="0"/>
              <a:t>of all events.</a:t>
            </a:r>
          </a:p>
          <a:p>
            <a:r>
              <a:rPr lang="en-US" dirty="0"/>
              <a:t>● For the arrival times, prediction works within +/</a:t>
            </a:r>
            <a:r>
              <a:rPr lang="en-US" dirty="0" smtClean="0"/>
              <a:t>8 hours </a:t>
            </a:r>
            <a:r>
              <a:rPr lang="en-US" dirty="0"/>
              <a:t>(71% of all events).</a:t>
            </a:r>
          </a:p>
          <a:p>
            <a:r>
              <a:rPr lang="en-US" dirty="0"/>
              <a:t>● While these inferences are valid for this particular set of 22 CME events, we note that the </a:t>
            </a:r>
            <a:r>
              <a:rPr lang="en-US" dirty="0" smtClean="0"/>
              <a:t>data set includes </a:t>
            </a:r>
            <a:r>
              <a:rPr lang="en-US" dirty="0"/>
              <a:t>a quite full spectrum of CME speeds (range: </a:t>
            </a:r>
            <a:r>
              <a:rPr lang="en-US" dirty="0" smtClean="0"/>
              <a:t>300-2700 km</a:t>
            </a:r>
            <a:r>
              <a:rPr lang="en-US" dirty="0"/>
              <a:t>/s).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B297-8A9A-A149-807C-C46C10B720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1212</Words>
  <Application>Microsoft Macintosh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STEREO PLASTIC STATUS</vt:lpstr>
      <vt:lpstr>Telemetry Losses - STA</vt:lpstr>
      <vt:lpstr>Telemetry Losses - STB</vt:lpstr>
      <vt:lpstr>Operations</vt:lpstr>
      <vt:lpstr>Operations</vt:lpstr>
      <vt:lpstr>After the Flip</vt:lpstr>
      <vt:lpstr>Level 2 data products</vt:lpstr>
      <vt:lpstr>Some Science Nuggets</vt:lpstr>
      <vt:lpstr>Connecting white light to in situ observations of 22 coronal mass ejections from Sun to 1 AU</vt:lpstr>
      <vt:lpstr>Speed Prediction</vt:lpstr>
      <vt:lpstr>Complex evolution of coronal mass ejections in the inner heliosphere: a review</vt:lpstr>
      <vt:lpstr>Combination of successive coronal mass ejections causing an extreme storm in interplanetary space</vt:lpstr>
      <vt:lpstr>Extreme Event</vt:lpstr>
      <vt:lpstr>PLASTIC Bibliography -1</vt:lpstr>
      <vt:lpstr>PLASTIC Bibliography -2</vt:lpstr>
      <vt:lpstr>PLASTIC Bibliography -3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2014-03-21T00:36:58Z</dcterms:created>
  <dcterms:modified xsi:type="dcterms:W3CDTF">2014-03-21T02:11:52Z</dcterms:modified>
</cp:coreProperties>
</file>